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61" r:id="rId2"/>
    <p:sldId id="262" r:id="rId3"/>
    <p:sldId id="263" r:id="rId4"/>
    <p:sldId id="264"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56" r:id="rId25"/>
    <p:sldId id="257" r:id="rId26"/>
    <p:sldId id="259" r:id="rId27"/>
    <p:sldId id="258" r:id="rId28"/>
    <p:sldId id="260" r:id="rId29"/>
    <p:sldId id="284" r:id="rId30"/>
    <p:sldId id="285" r:id="rId31"/>
    <p:sldId id="28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BB3CD4-4EC2-4646-AE49-2C65C55CE6DB}">
          <p14:sldIdLst>
            <p14:sldId id="261"/>
            <p14:sldId id="262"/>
          </p14:sldIdLst>
        </p14:section>
        <p14:section name="Untitled Section" id="{1043CA38-222D-4BA5-B320-9A808E7FC970}">
          <p14:sldIdLst>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56"/>
            <p14:sldId id="257"/>
            <p14:sldId id="259"/>
          </p14:sldIdLst>
        </p14:section>
        <p14:section name="Untitled Section" id="{5D67BEB9-50BC-48A7-8AB7-7729F7C0C2DD}">
          <p14:sldIdLst>
            <p14:sldId id="258"/>
            <p14:sldId id="260"/>
            <p14:sldId id="284"/>
            <p14:sldId id="285"/>
            <p14:sldId id="286"/>
          </p14:sldIdLst>
        </p14:section>
        <p14:section name="Untitled Section" id="{93DBB4BB-D68D-41F2-991A-090BA5305973}">
          <p14:sldIdLst/>
        </p14:section>
      </p14:sectionLst>
    </p:ex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vita Dewi" initials="ND" lastIdx="1" clrIdx="0">
    <p:extLst>
      <p:ext uri="{19B8F6BF-5375-455C-9EA6-DF929625EA0E}">
        <p15:presenceInfo xmlns="" xmlns:p15="http://schemas.microsoft.com/office/powerpoint/2012/main" userId="Novita Dew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7B4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autoAdjust="0"/>
  </p:normalViewPr>
  <p:slideViewPr>
    <p:cSldViewPr snapToGrid="0">
      <p:cViewPr>
        <p:scale>
          <a:sx n="80" d="100"/>
          <a:sy n="80" d="100"/>
        </p:scale>
        <p:origin x="-342" y="2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289E55-E5E2-42DC-A780-0C41C05244A4}" type="doc">
      <dgm:prSet loTypeId="urn:microsoft.com/office/officeart/2005/8/layout/default" loCatId="list" qsTypeId="urn:microsoft.com/office/officeart/2005/8/quickstyle/simple1" qsCatId="simple" csTypeId="urn:microsoft.com/office/officeart/2005/8/colors/accent1_2" csCatId="accent1" phldr="0"/>
      <dgm:spPr/>
      <dgm:t>
        <a:bodyPr/>
        <a:lstStyle/>
        <a:p>
          <a:endParaRPr lang="en-US"/>
        </a:p>
      </dgm:t>
    </dgm:pt>
    <dgm:pt modelId="{E95AD2E3-4A27-4F3C-A644-EAC5C2BC84C1}" type="pres">
      <dgm:prSet presAssocID="{B0289E55-E5E2-42DC-A780-0C41C05244A4}" presName="diagram" presStyleCnt="0">
        <dgm:presLayoutVars>
          <dgm:dir/>
          <dgm:resizeHandles val="exact"/>
        </dgm:presLayoutVars>
      </dgm:prSet>
      <dgm:spPr/>
      <dgm:t>
        <a:bodyPr/>
        <a:lstStyle/>
        <a:p>
          <a:endParaRPr lang="en-US"/>
        </a:p>
      </dgm:t>
    </dgm:pt>
  </dgm:ptLst>
  <dgm:cxnLst>
    <dgm:cxn modelId="{1CCA150D-8DAB-437B-9256-5214D1F88E0E}" type="presOf" srcId="{B0289E55-E5E2-42DC-A780-0C41C05244A4}" destId="{E95AD2E3-4A27-4F3C-A644-EAC5C2BC84C1}"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0AB11F-3475-4A85-B60B-BB6D45991E28}" type="datetimeFigureOut">
              <a:rPr lang="en-US" smtClean="0"/>
              <a:t>5/8/2018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C1642-D901-4B33-A84E-BF06643C9C2C}" type="slidenum">
              <a:rPr lang="en-US" smtClean="0"/>
              <a:t>‹#›</a:t>
            </a:fld>
            <a:endParaRPr lang="en-US"/>
          </a:p>
        </p:txBody>
      </p:sp>
    </p:spTree>
    <p:extLst>
      <p:ext uri="{BB962C8B-B14F-4D97-AF65-F5344CB8AC3E}">
        <p14:creationId xmlns:p14="http://schemas.microsoft.com/office/powerpoint/2010/main" val="2340651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23DAD44E-03E2-41DF-A96A-DF7346800992}" type="datetimeFigureOut">
              <a:rPr lang="en-GB" smtClean="0"/>
              <a:t>08/05/2018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D4AE03-1802-4848-82A0-7929B7B4B1C7}" type="slidenum">
              <a:rPr lang="en-GB" smtClean="0"/>
              <a:t>‹#›</a:t>
            </a:fld>
            <a:endParaRPr lang="en-GB"/>
          </a:p>
        </p:txBody>
      </p:sp>
    </p:spTree>
    <p:extLst>
      <p:ext uri="{BB962C8B-B14F-4D97-AF65-F5344CB8AC3E}">
        <p14:creationId xmlns:p14="http://schemas.microsoft.com/office/powerpoint/2010/main" val="1172408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3DAD44E-03E2-41DF-A96A-DF7346800992}" type="datetimeFigureOut">
              <a:rPr lang="en-GB" smtClean="0"/>
              <a:t>08/05/2018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D4AE03-1802-4848-82A0-7929B7B4B1C7}" type="slidenum">
              <a:rPr lang="en-GB" smtClean="0"/>
              <a:t>‹#›</a:t>
            </a:fld>
            <a:endParaRPr lang="en-GB"/>
          </a:p>
        </p:txBody>
      </p:sp>
    </p:spTree>
    <p:extLst>
      <p:ext uri="{BB962C8B-B14F-4D97-AF65-F5344CB8AC3E}">
        <p14:creationId xmlns:p14="http://schemas.microsoft.com/office/powerpoint/2010/main" val="1172759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899"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199"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3DAD44E-03E2-41DF-A96A-DF7346800992}" type="datetimeFigureOut">
              <a:rPr lang="en-GB" smtClean="0"/>
              <a:t>08/05/2018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D4AE03-1802-4848-82A0-7929B7B4B1C7}" type="slidenum">
              <a:rPr lang="en-GB" smtClean="0"/>
              <a:t>‹#›</a:t>
            </a:fld>
            <a:endParaRPr lang="en-GB"/>
          </a:p>
        </p:txBody>
      </p:sp>
    </p:spTree>
    <p:extLst>
      <p:ext uri="{BB962C8B-B14F-4D97-AF65-F5344CB8AC3E}">
        <p14:creationId xmlns:p14="http://schemas.microsoft.com/office/powerpoint/2010/main" val="3007146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3DAD44E-03E2-41DF-A96A-DF7346800992}" type="datetimeFigureOut">
              <a:rPr lang="en-GB" smtClean="0"/>
              <a:t>08/05/2018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D4AE03-1802-4848-82A0-7929B7B4B1C7}" type="slidenum">
              <a:rPr lang="en-GB" smtClean="0"/>
              <a:t>‹#›</a:t>
            </a:fld>
            <a:endParaRPr lang="en-GB"/>
          </a:p>
        </p:txBody>
      </p:sp>
    </p:spTree>
    <p:extLst>
      <p:ext uri="{BB962C8B-B14F-4D97-AF65-F5344CB8AC3E}">
        <p14:creationId xmlns:p14="http://schemas.microsoft.com/office/powerpoint/2010/main" val="1053430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3"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3"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3DAD44E-03E2-41DF-A96A-DF7346800992}" type="datetimeFigureOut">
              <a:rPr lang="en-GB" smtClean="0"/>
              <a:t>08/05/2018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D4AE03-1802-4848-82A0-7929B7B4B1C7}" type="slidenum">
              <a:rPr lang="en-GB" smtClean="0"/>
              <a:t>‹#›</a:t>
            </a:fld>
            <a:endParaRPr lang="en-GB"/>
          </a:p>
        </p:txBody>
      </p:sp>
    </p:spTree>
    <p:extLst>
      <p:ext uri="{BB962C8B-B14F-4D97-AF65-F5344CB8AC3E}">
        <p14:creationId xmlns:p14="http://schemas.microsoft.com/office/powerpoint/2010/main" val="276589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1"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1"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23DAD44E-03E2-41DF-A96A-DF7346800992}" type="datetimeFigureOut">
              <a:rPr lang="en-GB" smtClean="0"/>
              <a:t>08/05/2018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2D4AE03-1802-4848-82A0-7929B7B4B1C7}" type="slidenum">
              <a:rPr lang="en-GB" smtClean="0"/>
              <a:t>‹#›</a:t>
            </a:fld>
            <a:endParaRPr lang="en-GB"/>
          </a:p>
        </p:txBody>
      </p:sp>
    </p:spTree>
    <p:extLst>
      <p:ext uri="{BB962C8B-B14F-4D97-AF65-F5344CB8AC3E}">
        <p14:creationId xmlns:p14="http://schemas.microsoft.com/office/powerpoint/2010/main" val="1617226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91"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91" y="2505076"/>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3" y="2505076"/>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23DAD44E-03E2-41DF-A96A-DF7346800992}" type="datetimeFigureOut">
              <a:rPr lang="en-GB" smtClean="0"/>
              <a:t>08/05/2018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2D4AE03-1802-4848-82A0-7929B7B4B1C7}" type="slidenum">
              <a:rPr lang="en-GB" smtClean="0"/>
              <a:t>‹#›</a:t>
            </a:fld>
            <a:endParaRPr lang="en-GB"/>
          </a:p>
        </p:txBody>
      </p:sp>
    </p:spTree>
    <p:extLst>
      <p:ext uri="{BB962C8B-B14F-4D97-AF65-F5344CB8AC3E}">
        <p14:creationId xmlns:p14="http://schemas.microsoft.com/office/powerpoint/2010/main" val="988223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23DAD44E-03E2-41DF-A96A-DF7346800992}" type="datetimeFigureOut">
              <a:rPr lang="en-GB" smtClean="0"/>
              <a:t>08/05/2018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2D4AE03-1802-4848-82A0-7929B7B4B1C7}" type="slidenum">
              <a:rPr lang="en-GB" smtClean="0"/>
              <a:t>‹#›</a:t>
            </a:fld>
            <a:endParaRPr lang="en-GB"/>
          </a:p>
        </p:txBody>
      </p:sp>
    </p:spTree>
    <p:extLst>
      <p:ext uri="{BB962C8B-B14F-4D97-AF65-F5344CB8AC3E}">
        <p14:creationId xmlns:p14="http://schemas.microsoft.com/office/powerpoint/2010/main" val="3155051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DAD44E-03E2-41DF-A96A-DF7346800992}" type="datetimeFigureOut">
              <a:rPr lang="en-GB" smtClean="0"/>
              <a:t>08/05/2018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2D4AE03-1802-4848-82A0-7929B7B4B1C7}" type="slidenum">
              <a:rPr lang="en-GB" smtClean="0"/>
              <a:t>‹#›</a:t>
            </a:fld>
            <a:endParaRPr lang="en-GB"/>
          </a:p>
        </p:txBody>
      </p:sp>
    </p:spTree>
    <p:extLst>
      <p:ext uri="{BB962C8B-B14F-4D97-AF65-F5344CB8AC3E}">
        <p14:creationId xmlns:p14="http://schemas.microsoft.com/office/powerpoint/2010/main" val="1716166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1" y="457200"/>
            <a:ext cx="3932236"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90"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91"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DAD44E-03E2-41DF-A96A-DF7346800992}" type="datetimeFigureOut">
              <a:rPr lang="en-GB" smtClean="0"/>
              <a:t>08/05/2018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2D4AE03-1802-4848-82A0-7929B7B4B1C7}" type="slidenum">
              <a:rPr lang="en-GB" smtClean="0"/>
              <a:t>‹#›</a:t>
            </a:fld>
            <a:endParaRPr lang="en-GB"/>
          </a:p>
        </p:txBody>
      </p:sp>
    </p:spTree>
    <p:extLst>
      <p:ext uri="{BB962C8B-B14F-4D97-AF65-F5344CB8AC3E}">
        <p14:creationId xmlns:p14="http://schemas.microsoft.com/office/powerpoint/2010/main" val="758457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1" y="457200"/>
            <a:ext cx="3932236"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90" y="987425"/>
            <a:ext cx="617220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91"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DAD44E-03E2-41DF-A96A-DF7346800992}" type="datetimeFigureOut">
              <a:rPr lang="en-GB" smtClean="0"/>
              <a:t>08/05/2018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2D4AE03-1802-4848-82A0-7929B7B4B1C7}" type="slidenum">
              <a:rPr lang="en-GB" smtClean="0"/>
              <a:t>‹#›</a:t>
            </a:fld>
            <a:endParaRPr lang="en-GB"/>
          </a:p>
        </p:txBody>
      </p:sp>
    </p:spTree>
    <p:extLst>
      <p:ext uri="{BB962C8B-B14F-4D97-AF65-F5344CB8AC3E}">
        <p14:creationId xmlns:p14="http://schemas.microsoft.com/office/powerpoint/2010/main" val="2353377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4"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4"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1"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DAD44E-03E2-41DF-A96A-DF7346800992}" type="datetimeFigureOut">
              <a:rPr lang="en-GB" smtClean="0"/>
              <a:t>08/05/2018</a:t>
            </a:fld>
            <a:endParaRPr lang="en-GB"/>
          </a:p>
        </p:txBody>
      </p:sp>
      <p:sp>
        <p:nvSpPr>
          <p:cNvPr id="5" name="Footer Placeholder 4"/>
          <p:cNvSpPr>
            <a:spLocks noGrp="1"/>
          </p:cNvSpPr>
          <p:nvPr>
            <p:ph type="ftr" sz="quarter" idx="3"/>
          </p:nvPr>
        </p:nvSpPr>
        <p:spPr>
          <a:xfrm>
            <a:off x="4038604"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1"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D4AE03-1802-4848-82A0-7929B7B4B1C7}" type="slidenum">
              <a:rPr lang="en-GB" smtClean="0"/>
              <a:t>‹#›</a:t>
            </a:fld>
            <a:endParaRPr lang="en-GB"/>
          </a:p>
        </p:txBody>
      </p:sp>
    </p:spTree>
    <p:extLst>
      <p:ext uri="{BB962C8B-B14F-4D97-AF65-F5344CB8AC3E}">
        <p14:creationId xmlns:p14="http://schemas.microsoft.com/office/powerpoint/2010/main" val="4272718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4" y="365127"/>
            <a:ext cx="10515600" cy="603063"/>
          </a:xfrm>
        </p:spPr>
        <p:txBody>
          <a:bodyPr>
            <a:normAutofit fontScale="90000"/>
          </a:bodyPr>
          <a:lstStyle/>
          <a:p>
            <a:pPr algn="ctr"/>
            <a:r>
              <a:rPr lang="en-US" dirty="0" smtClean="0"/>
              <a:t/>
            </a:r>
            <a:br>
              <a:rPr lang="en-US" dirty="0" smtClean="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sz="2200" dirty="0">
                <a:solidFill>
                  <a:schemeClr val="tx2"/>
                </a:solidFill>
                <a:latin typeface="Arial Black" pitchFamily="34" charset="0"/>
              </a:rPr>
              <a:t>PROSEDUR EVAKUASI KEADAAN DARURAT</a:t>
            </a:r>
            <a:br>
              <a:rPr lang="en-US" sz="2200" dirty="0">
                <a:solidFill>
                  <a:schemeClr val="tx2"/>
                </a:solidFill>
                <a:latin typeface="Arial Black" pitchFamily="34" charset="0"/>
              </a:rPr>
            </a:br>
            <a:r>
              <a:rPr lang="en-US" sz="2000" u="sng" dirty="0">
                <a:solidFill>
                  <a:schemeClr val="tx2"/>
                </a:solidFill>
                <a:latin typeface="Arial Black" pitchFamily="34" charset="0"/>
              </a:rPr>
              <a:t>KEBAKARAN, </a:t>
            </a:r>
            <a:r>
              <a:rPr lang="en-US" sz="2000" u="sng" dirty="0" smtClean="0">
                <a:solidFill>
                  <a:schemeClr val="tx2"/>
                </a:solidFill>
                <a:latin typeface="Arial Black" pitchFamily="34" charset="0"/>
              </a:rPr>
              <a:t>GEMPABUMI</a:t>
            </a:r>
            <a:r>
              <a:rPr lang="en-US" sz="2000" u="sng" dirty="0">
                <a:solidFill>
                  <a:schemeClr val="tx2"/>
                </a:solidFill>
                <a:latin typeface="Arial Black" pitchFamily="34" charset="0"/>
              </a:rPr>
              <a:t>, ANCAMAN </a:t>
            </a:r>
            <a:r>
              <a:rPr lang="en-US" sz="2000" u="sng" dirty="0" smtClean="0">
                <a:solidFill>
                  <a:schemeClr val="tx2"/>
                </a:solidFill>
                <a:latin typeface="Arial Black" pitchFamily="34" charset="0"/>
              </a:rPr>
              <a:t>BOM,BANJIR</a:t>
            </a:r>
            <a:r>
              <a:rPr lang="en-US" sz="4000" dirty="0" smtClean="0">
                <a:solidFill>
                  <a:schemeClr val="tx2"/>
                </a:solidFill>
              </a:rPr>
              <a:t/>
            </a:r>
            <a:br>
              <a:rPr lang="en-US" sz="4000" dirty="0" smtClean="0">
                <a:solidFill>
                  <a:schemeClr val="tx2"/>
                </a:solidFill>
              </a:rPr>
            </a:br>
            <a:r>
              <a:rPr lang="en-US" dirty="0">
                <a:solidFill>
                  <a:schemeClr val="tx2"/>
                </a:solidFill>
              </a:rPr>
              <a:t/>
            </a:r>
            <a:br>
              <a:rPr lang="en-US" dirty="0">
                <a:solidFill>
                  <a:schemeClr val="tx2"/>
                </a:solidFill>
              </a:rPr>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34426866"/>
              </p:ext>
            </p:extLst>
          </p:nvPr>
        </p:nvGraphicFramePr>
        <p:xfrm>
          <a:off x="838204" y="968188"/>
          <a:ext cx="10515600" cy="5208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4687915" y="1133343"/>
            <a:ext cx="2132436" cy="351214"/>
          </a:xfrm>
          <a:prstGeom prst="rect">
            <a:avLst/>
          </a:prstGeom>
          <a:solidFill>
            <a:schemeClr val="accent1">
              <a:lumMod val="40000"/>
              <a:lumOff val="60000"/>
            </a:schemeClr>
          </a:solidFill>
          <a:ln>
            <a:solidFill>
              <a:schemeClr val="accent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smtClean="0"/>
          </a:p>
          <a:p>
            <a:pPr algn="ctr"/>
            <a:r>
              <a:rPr lang="en-US" dirty="0" smtClean="0"/>
              <a:t>Property </a:t>
            </a:r>
            <a:r>
              <a:rPr lang="en-US" dirty="0"/>
              <a:t>Manager</a:t>
            </a:r>
          </a:p>
          <a:p>
            <a:pPr algn="ctr"/>
            <a:r>
              <a:rPr lang="en-US" dirty="0" smtClean="0"/>
              <a:t>NO               YES</a:t>
            </a:r>
            <a:endParaRPr lang="en-US" dirty="0"/>
          </a:p>
        </p:txBody>
      </p:sp>
      <p:sp>
        <p:nvSpPr>
          <p:cNvPr id="6" name="Rectangle 5"/>
          <p:cNvSpPr/>
          <p:nvPr/>
        </p:nvSpPr>
        <p:spPr>
          <a:xfrm>
            <a:off x="4687915" y="1861531"/>
            <a:ext cx="2132436" cy="365280"/>
          </a:xfrm>
          <a:prstGeom prst="rect">
            <a:avLst/>
          </a:prstGeom>
          <a:solidFill>
            <a:schemeClr val="bg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smtClean="0"/>
          </a:p>
          <a:p>
            <a:pPr algn="ctr"/>
            <a:r>
              <a:rPr lang="en-US" dirty="0" smtClean="0"/>
              <a:t>Chief </a:t>
            </a:r>
            <a:r>
              <a:rPr lang="en-US" dirty="0"/>
              <a:t>Security</a:t>
            </a:r>
          </a:p>
          <a:p>
            <a:pPr algn="ctr"/>
            <a:endParaRPr lang="en-US" dirty="0"/>
          </a:p>
        </p:txBody>
      </p:sp>
      <p:sp>
        <p:nvSpPr>
          <p:cNvPr id="8" name="Rectangle 7"/>
          <p:cNvSpPr/>
          <p:nvPr/>
        </p:nvSpPr>
        <p:spPr>
          <a:xfrm>
            <a:off x="2331990" y="1861509"/>
            <a:ext cx="2132436" cy="365281"/>
          </a:xfrm>
          <a:prstGeom prst="rect">
            <a:avLst/>
          </a:prstGeom>
          <a:solidFill>
            <a:schemeClr val="bg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                                                                                              </a:t>
            </a:r>
          </a:p>
          <a:p>
            <a:pPr algn="ctr"/>
            <a:r>
              <a:rPr lang="en-US" dirty="0" err="1"/>
              <a:t>Peran</a:t>
            </a:r>
            <a:r>
              <a:rPr lang="en-US" dirty="0"/>
              <a:t> </a:t>
            </a:r>
            <a:r>
              <a:rPr lang="en-US" dirty="0" err="1"/>
              <a:t>Kebakaran</a:t>
            </a:r>
            <a:endParaRPr lang="en-US" dirty="0"/>
          </a:p>
          <a:p>
            <a:pPr algn="ctr"/>
            <a:endParaRPr lang="en-US" dirty="0"/>
          </a:p>
        </p:txBody>
      </p:sp>
      <p:sp>
        <p:nvSpPr>
          <p:cNvPr id="9" name="Diamond 8"/>
          <p:cNvSpPr/>
          <p:nvPr/>
        </p:nvSpPr>
        <p:spPr>
          <a:xfrm>
            <a:off x="4687915" y="2366666"/>
            <a:ext cx="2132436" cy="1000482"/>
          </a:xfrm>
          <a:prstGeom prst="diamond">
            <a:avLst/>
          </a:prstGeom>
          <a:solidFill>
            <a:schemeClr val="accent1">
              <a:lumMod val="40000"/>
              <a:lumOff val="60000"/>
            </a:schemeClr>
          </a:solidFill>
          <a:ln>
            <a:solidFill>
              <a:schemeClr val="accent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smtClean="0"/>
          </a:p>
          <a:p>
            <a:pPr algn="ctr"/>
            <a:r>
              <a:rPr lang="en-US" dirty="0" err="1" smtClean="0"/>
              <a:t>Evakuasi</a:t>
            </a:r>
            <a:endParaRPr lang="en-US" dirty="0"/>
          </a:p>
          <a:p>
            <a:pPr algn="ctr"/>
            <a:endParaRPr lang="en-US" dirty="0"/>
          </a:p>
        </p:txBody>
      </p:sp>
      <p:sp>
        <p:nvSpPr>
          <p:cNvPr id="11" name="Rectangle 10"/>
          <p:cNvSpPr/>
          <p:nvPr/>
        </p:nvSpPr>
        <p:spPr>
          <a:xfrm>
            <a:off x="2563277" y="2684267"/>
            <a:ext cx="1669858" cy="365280"/>
          </a:xfrm>
          <a:prstGeom prst="rect">
            <a:avLst/>
          </a:prstGeom>
          <a:solidFill>
            <a:schemeClr val="bg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NO           YES</a:t>
            </a:r>
          </a:p>
          <a:p>
            <a:pPr algn="ctr"/>
            <a:r>
              <a:rPr lang="en-US" dirty="0"/>
              <a:t>Supervisor</a:t>
            </a:r>
          </a:p>
          <a:p>
            <a:pPr algn="ctr"/>
            <a:endParaRPr lang="en-US" dirty="0"/>
          </a:p>
        </p:txBody>
      </p:sp>
      <p:sp>
        <p:nvSpPr>
          <p:cNvPr id="14" name="Rectangle 13"/>
          <p:cNvSpPr/>
          <p:nvPr/>
        </p:nvSpPr>
        <p:spPr>
          <a:xfrm>
            <a:off x="2563277" y="3463970"/>
            <a:ext cx="1669858" cy="531160"/>
          </a:xfrm>
          <a:prstGeom prst="rect">
            <a:avLst/>
          </a:prstGeom>
          <a:solidFill>
            <a:schemeClr val="bg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smtClean="0"/>
          </a:p>
          <a:p>
            <a:pPr algn="ctr"/>
            <a:r>
              <a:rPr lang="en-US" dirty="0"/>
              <a:t>Team </a:t>
            </a:r>
            <a:r>
              <a:rPr lang="en-US" dirty="0" err="1"/>
              <a:t>Balakar</a:t>
            </a:r>
            <a:endParaRPr lang="en-US" dirty="0"/>
          </a:p>
          <a:p>
            <a:pPr algn="ctr"/>
            <a:r>
              <a:rPr lang="en-US" dirty="0"/>
              <a:t>Sec/</a:t>
            </a:r>
            <a:r>
              <a:rPr lang="en-US" dirty="0" err="1"/>
              <a:t>Eng</a:t>
            </a:r>
            <a:endParaRPr lang="en-US" dirty="0"/>
          </a:p>
          <a:p>
            <a:pPr algn="ctr"/>
            <a:endParaRPr lang="en-US" dirty="0"/>
          </a:p>
        </p:txBody>
      </p:sp>
      <p:sp>
        <p:nvSpPr>
          <p:cNvPr id="15" name="Rectangle 14"/>
          <p:cNvSpPr/>
          <p:nvPr/>
        </p:nvSpPr>
        <p:spPr>
          <a:xfrm>
            <a:off x="4687915" y="4412885"/>
            <a:ext cx="2132436" cy="365280"/>
          </a:xfrm>
          <a:prstGeom prst="rect">
            <a:avLst/>
          </a:prstGeom>
          <a:solidFill>
            <a:schemeClr val="bg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smtClean="0"/>
          </a:p>
          <a:p>
            <a:pPr algn="ctr"/>
            <a:r>
              <a:rPr lang="en-US" dirty="0" err="1"/>
              <a:t>Peran</a:t>
            </a:r>
            <a:r>
              <a:rPr lang="en-US" dirty="0"/>
              <a:t> FO </a:t>
            </a:r>
            <a:r>
              <a:rPr lang="en-US" dirty="0" err="1"/>
              <a:t>dan</a:t>
            </a:r>
            <a:r>
              <a:rPr lang="en-US" dirty="0"/>
              <a:t> DFO</a:t>
            </a:r>
          </a:p>
          <a:p>
            <a:pPr algn="ctr"/>
            <a:endParaRPr lang="en-US" dirty="0"/>
          </a:p>
        </p:txBody>
      </p:sp>
      <p:sp>
        <p:nvSpPr>
          <p:cNvPr id="16" name="Rectangle 15"/>
          <p:cNvSpPr/>
          <p:nvPr/>
        </p:nvSpPr>
        <p:spPr>
          <a:xfrm>
            <a:off x="4687911" y="4935568"/>
            <a:ext cx="2132436" cy="365280"/>
          </a:xfrm>
          <a:prstGeom prst="rect">
            <a:avLst/>
          </a:prstGeom>
          <a:solidFill>
            <a:schemeClr val="accent1">
              <a:lumMod val="40000"/>
              <a:lumOff val="60000"/>
            </a:schemeClr>
          </a:solidFill>
          <a:ln>
            <a:solidFill>
              <a:schemeClr val="accent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smtClean="0"/>
          </a:p>
          <a:p>
            <a:pPr algn="ctr"/>
            <a:r>
              <a:rPr lang="en-US" dirty="0" err="1"/>
              <a:t>Tugas</a:t>
            </a:r>
            <a:r>
              <a:rPr lang="en-US" dirty="0"/>
              <a:t>/ALL </a:t>
            </a:r>
            <a:r>
              <a:rPr lang="en-US" dirty="0" err="1"/>
              <a:t>Dept</a:t>
            </a:r>
            <a:endParaRPr lang="en-US" dirty="0"/>
          </a:p>
          <a:p>
            <a:pPr algn="ctr"/>
            <a:endParaRPr lang="en-US" dirty="0"/>
          </a:p>
        </p:txBody>
      </p:sp>
      <p:sp>
        <p:nvSpPr>
          <p:cNvPr id="17" name="Rectangle 16"/>
          <p:cNvSpPr/>
          <p:nvPr/>
        </p:nvSpPr>
        <p:spPr>
          <a:xfrm>
            <a:off x="909028" y="5700212"/>
            <a:ext cx="1516828" cy="365280"/>
          </a:xfrm>
          <a:prstGeom prst="rect">
            <a:avLst/>
          </a:prstGeom>
          <a:solidFill>
            <a:schemeClr val="bg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endParaRPr lang="en-US" dirty="0" smtClean="0"/>
          </a:p>
          <a:p>
            <a:r>
              <a:rPr lang="en-US" dirty="0" err="1" smtClean="0"/>
              <a:t>Houskeeping</a:t>
            </a:r>
            <a:endParaRPr lang="en-US" dirty="0"/>
          </a:p>
          <a:p>
            <a:pPr algn="ctr"/>
            <a:endParaRPr lang="en-US" dirty="0"/>
          </a:p>
        </p:txBody>
      </p:sp>
      <p:sp>
        <p:nvSpPr>
          <p:cNvPr id="18" name="Rectangle 17"/>
          <p:cNvSpPr/>
          <p:nvPr/>
        </p:nvSpPr>
        <p:spPr>
          <a:xfrm>
            <a:off x="8957535" y="5700212"/>
            <a:ext cx="1791148" cy="365280"/>
          </a:xfrm>
          <a:prstGeom prst="rect">
            <a:avLst/>
          </a:prstGeom>
          <a:solidFill>
            <a:schemeClr val="bg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smtClean="0"/>
          </a:p>
          <a:p>
            <a:pPr algn="ctr"/>
            <a:r>
              <a:rPr lang="en-US" dirty="0" smtClean="0"/>
              <a:t>Tenant </a:t>
            </a:r>
            <a:r>
              <a:rPr lang="en-US" dirty="0"/>
              <a:t>Relation</a:t>
            </a:r>
          </a:p>
          <a:p>
            <a:pPr algn="ctr"/>
            <a:endParaRPr lang="en-US" dirty="0"/>
          </a:p>
        </p:txBody>
      </p:sp>
      <p:sp>
        <p:nvSpPr>
          <p:cNvPr id="19" name="Rectangle 18"/>
          <p:cNvSpPr/>
          <p:nvPr/>
        </p:nvSpPr>
        <p:spPr>
          <a:xfrm>
            <a:off x="6933307" y="5700212"/>
            <a:ext cx="1516827" cy="365280"/>
          </a:xfrm>
          <a:prstGeom prst="rect">
            <a:avLst/>
          </a:prstGeom>
          <a:solidFill>
            <a:schemeClr val="bg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smtClean="0"/>
          </a:p>
          <a:p>
            <a:pPr algn="ctr"/>
            <a:r>
              <a:rPr lang="en-US" dirty="0" smtClean="0"/>
              <a:t>Security</a:t>
            </a:r>
            <a:endParaRPr lang="en-US" dirty="0"/>
          </a:p>
          <a:p>
            <a:pPr algn="ctr"/>
            <a:endParaRPr lang="en-US" dirty="0"/>
          </a:p>
        </p:txBody>
      </p:sp>
      <p:sp>
        <p:nvSpPr>
          <p:cNvPr id="20" name="Rectangle 19"/>
          <p:cNvSpPr/>
          <p:nvPr/>
        </p:nvSpPr>
        <p:spPr>
          <a:xfrm>
            <a:off x="2943694" y="5700212"/>
            <a:ext cx="1516828" cy="365280"/>
          </a:xfrm>
          <a:prstGeom prst="rect">
            <a:avLst/>
          </a:prstGeom>
          <a:solidFill>
            <a:schemeClr val="bg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smtClean="0"/>
          </a:p>
          <a:p>
            <a:pPr algn="ctr"/>
            <a:r>
              <a:rPr lang="en-US" dirty="0" err="1" smtClean="0"/>
              <a:t>Houskeeping</a:t>
            </a:r>
            <a:endParaRPr lang="en-US" dirty="0"/>
          </a:p>
          <a:p>
            <a:pPr algn="ctr"/>
            <a:endParaRPr lang="en-US" dirty="0"/>
          </a:p>
        </p:txBody>
      </p:sp>
      <p:sp>
        <p:nvSpPr>
          <p:cNvPr id="21" name="Rectangle 20"/>
          <p:cNvSpPr/>
          <p:nvPr/>
        </p:nvSpPr>
        <p:spPr>
          <a:xfrm>
            <a:off x="4995716" y="5700212"/>
            <a:ext cx="1516828" cy="365280"/>
          </a:xfrm>
          <a:prstGeom prst="rect">
            <a:avLst/>
          </a:prstGeom>
          <a:solidFill>
            <a:schemeClr val="bg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smtClean="0"/>
          </a:p>
          <a:p>
            <a:pPr algn="ctr"/>
            <a:r>
              <a:rPr lang="en-US" dirty="0" smtClean="0"/>
              <a:t>Engineering</a:t>
            </a:r>
            <a:endParaRPr lang="en-US" dirty="0"/>
          </a:p>
          <a:p>
            <a:pPr algn="ctr"/>
            <a:endParaRPr lang="en-US" dirty="0"/>
          </a:p>
        </p:txBody>
      </p:sp>
      <p:sp>
        <p:nvSpPr>
          <p:cNvPr id="22" name="Rectangle 21"/>
          <p:cNvSpPr/>
          <p:nvPr/>
        </p:nvSpPr>
        <p:spPr>
          <a:xfrm>
            <a:off x="7330708" y="2684267"/>
            <a:ext cx="1669858" cy="365280"/>
          </a:xfrm>
          <a:prstGeom prst="rect">
            <a:avLst/>
          </a:prstGeom>
          <a:solidFill>
            <a:schemeClr val="bg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smtClean="0"/>
          </a:p>
          <a:p>
            <a:pPr algn="ctr"/>
            <a:r>
              <a:rPr lang="en-US" dirty="0"/>
              <a:t>Concierge</a:t>
            </a:r>
          </a:p>
          <a:p>
            <a:pPr algn="ctr"/>
            <a:endParaRPr lang="en-US" dirty="0"/>
          </a:p>
        </p:txBody>
      </p:sp>
      <p:sp>
        <p:nvSpPr>
          <p:cNvPr id="23" name="Rectangle 22"/>
          <p:cNvSpPr/>
          <p:nvPr/>
        </p:nvSpPr>
        <p:spPr>
          <a:xfrm>
            <a:off x="4687913" y="3503190"/>
            <a:ext cx="2132434" cy="638504"/>
          </a:xfrm>
          <a:prstGeom prst="rect">
            <a:avLst/>
          </a:prstGeom>
          <a:solidFill>
            <a:schemeClr val="bg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smtClean="0"/>
          </a:p>
          <a:p>
            <a:pPr algn="ctr"/>
            <a:r>
              <a:rPr lang="en-US" dirty="0" err="1"/>
              <a:t>Bentuk</a:t>
            </a:r>
            <a:r>
              <a:rPr lang="en-US" dirty="0"/>
              <a:t> </a:t>
            </a:r>
            <a:r>
              <a:rPr lang="en-US" dirty="0" err="1"/>
              <a:t>Komando</a:t>
            </a:r>
            <a:endParaRPr lang="en-US" dirty="0"/>
          </a:p>
          <a:p>
            <a:pPr algn="ctr"/>
            <a:r>
              <a:rPr lang="en-US" dirty="0" err="1"/>
              <a:t>Darurat</a:t>
            </a:r>
            <a:r>
              <a:rPr lang="en-US" dirty="0"/>
              <a:t> </a:t>
            </a:r>
          </a:p>
          <a:p>
            <a:pPr algn="ctr"/>
            <a:endParaRPr lang="en-US" dirty="0"/>
          </a:p>
        </p:txBody>
      </p:sp>
      <p:sp>
        <p:nvSpPr>
          <p:cNvPr id="24" name="Rectangle 23"/>
          <p:cNvSpPr/>
          <p:nvPr/>
        </p:nvSpPr>
        <p:spPr>
          <a:xfrm>
            <a:off x="7330708" y="3463970"/>
            <a:ext cx="1669858" cy="531160"/>
          </a:xfrm>
          <a:prstGeom prst="rect">
            <a:avLst/>
          </a:prstGeom>
          <a:solidFill>
            <a:schemeClr val="bg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smtClean="0"/>
          </a:p>
          <a:p>
            <a:pPr algn="ctr"/>
            <a:r>
              <a:rPr lang="en-US" dirty="0" err="1"/>
              <a:t>Instansi</a:t>
            </a:r>
            <a:r>
              <a:rPr lang="en-US" dirty="0"/>
              <a:t> </a:t>
            </a:r>
            <a:r>
              <a:rPr lang="en-US" dirty="0" err="1"/>
              <a:t>terkait</a:t>
            </a:r>
            <a:r>
              <a:rPr lang="en-US" dirty="0"/>
              <a:t> </a:t>
            </a:r>
            <a:r>
              <a:rPr lang="en-US" dirty="0" err="1"/>
              <a:t>Polisi</a:t>
            </a:r>
            <a:r>
              <a:rPr lang="en-US" dirty="0"/>
              <a:t>/DPK</a:t>
            </a:r>
          </a:p>
          <a:p>
            <a:pPr algn="ctr"/>
            <a:endParaRPr lang="en-US" dirty="0"/>
          </a:p>
        </p:txBody>
      </p:sp>
      <p:cxnSp>
        <p:nvCxnSpPr>
          <p:cNvPr id="28" name="Straight Arrow Connector 27"/>
          <p:cNvCxnSpPr/>
          <p:nvPr/>
        </p:nvCxnSpPr>
        <p:spPr>
          <a:xfrm>
            <a:off x="6314740" y="1656677"/>
            <a:ext cx="0" cy="1833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5186949" y="1656678"/>
            <a:ext cx="0" cy="2048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6" idx="0"/>
            <a:endCxn id="5" idx="2"/>
          </p:cNvCxnSpPr>
          <p:nvPr/>
        </p:nvCxnSpPr>
        <p:spPr>
          <a:xfrm flipV="1">
            <a:off x="5754133" y="1484557"/>
            <a:ext cx="0" cy="37697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9" idx="0"/>
            <a:endCxn id="6" idx="2"/>
          </p:cNvCxnSpPr>
          <p:nvPr/>
        </p:nvCxnSpPr>
        <p:spPr>
          <a:xfrm flipV="1">
            <a:off x="5754132" y="2226813"/>
            <a:ext cx="0" cy="139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8" idx="3"/>
            <a:endCxn id="6" idx="1"/>
          </p:cNvCxnSpPr>
          <p:nvPr/>
        </p:nvCxnSpPr>
        <p:spPr>
          <a:xfrm>
            <a:off x="4464427" y="2044150"/>
            <a:ext cx="223490" cy="2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8" idx="2"/>
            <a:endCxn id="11" idx="0"/>
          </p:cNvCxnSpPr>
          <p:nvPr/>
        </p:nvCxnSpPr>
        <p:spPr>
          <a:xfrm flipH="1">
            <a:off x="3398207" y="2226788"/>
            <a:ext cx="2" cy="45747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1" idx="3"/>
            <a:endCxn id="9" idx="1"/>
          </p:cNvCxnSpPr>
          <p:nvPr/>
        </p:nvCxnSpPr>
        <p:spPr>
          <a:xfrm>
            <a:off x="4233137" y="2866907"/>
            <a:ext cx="45477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9" idx="3"/>
            <a:endCxn id="22" idx="1"/>
          </p:cNvCxnSpPr>
          <p:nvPr/>
        </p:nvCxnSpPr>
        <p:spPr>
          <a:xfrm>
            <a:off x="6820351" y="2866907"/>
            <a:ext cx="51035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23" idx="0"/>
          </p:cNvCxnSpPr>
          <p:nvPr/>
        </p:nvCxnSpPr>
        <p:spPr>
          <a:xfrm flipH="1">
            <a:off x="5754132" y="3367148"/>
            <a:ext cx="2" cy="1360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11" idx="2"/>
            <a:endCxn id="14" idx="0"/>
          </p:cNvCxnSpPr>
          <p:nvPr/>
        </p:nvCxnSpPr>
        <p:spPr>
          <a:xfrm>
            <a:off x="3398206" y="3049549"/>
            <a:ext cx="0" cy="4144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22" idx="2"/>
            <a:endCxn id="24" idx="0"/>
          </p:cNvCxnSpPr>
          <p:nvPr/>
        </p:nvCxnSpPr>
        <p:spPr>
          <a:xfrm flipH="1">
            <a:off x="8165636" y="3049549"/>
            <a:ext cx="2" cy="4144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23" idx="2"/>
            <a:endCxn id="15" idx="0"/>
          </p:cNvCxnSpPr>
          <p:nvPr/>
        </p:nvCxnSpPr>
        <p:spPr>
          <a:xfrm>
            <a:off x="5754132" y="4141696"/>
            <a:ext cx="2" cy="2711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endCxn id="16" idx="0"/>
          </p:cNvCxnSpPr>
          <p:nvPr/>
        </p:nvCxnSpPr>
        <p:spPr>
          <a:xfrm>
            <a:off x="5754128" y="4778165"/>
            <a:ext cx="2" cy="1574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667444" y="5474294"/>
            <a:ext cx="81856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5762066" y="5290956"/>
            <a:ext cx="0" cy="1833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endCxn id="18" idx="0"/>
          </p:cNvCxnSpPr>
          <p:nvPr/>
        </p:nvCxnSpPr>
        <p:spPr>
          <a:xfrm>
            <a:off x="9853106" y="5474294"/>
            <a:ext cx="0" cy="2259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endCxn id="19" idx="0"/>
          </p:cNvCxnSpPr>
          <p:nvPr/>
        </p:nvCxnSpPr>
        <p:spPr>
          <a:xfrm>
            <a:off x="7691718" y="5474294"/>
            <a:ext cx="2" cy="2259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5764887" y="5474294"/>
            <a:ext cx="0" cy="2259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1669234" y="5474068"/>
            <a:ext cx="0" cy="1833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endCxn id="20" idx="0"/>
          </p:cNvCxnSpPr>
          <p:nvPr/>
        </p:nvCxnSpPr>
        <p:spPr>
          <a:xfrm>
            <a:off x="3702108" y="5474294"/>
            <a:ext cx="0" cy="2259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545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1881" y="192928"/>
            <a:ext cx="11744696" cy="6463308"/>
          </a:xfrm>
          <a:prstGeom prst="rect">
            <a:avLst/>
          </a:prstGeom>
        </p:spPr>
        <p:txBody>
          <a:bodyPr wrap="square">
            <a:spAutoFit/>
          </a:bodyPr>
          <a:lstStyle/>
          <a:p>
            <a:r>
              <a:rPr lang="id-ID" b="1" dirty="0"/>
              <a:t>II.   Wakil Komando Darurat</a:t>
            </a:r>
            <a:endParaRPr lang="en-US" dirty="0"/>
          </a:p>
          <a:p>
            <a:r>
              <a:rPr lang="id-ID" b="1" dirty="0"/>
              <a:t>    a.    Chief Engineering</a:t>
            </a:r>
            <a:endParaRPr lang="en-US" dirty="0"/>
          </a:p>
          <a:p>
            <a:pPr marL="285750" lvl="0" indent="-285750">
              <a:buFont typeface="Wingdings" pitchFamily="2" charset="2"/>
              <a:buChar char="Ø"/>
            </a:pPr>
            <a:r>
              <a:rPr lang="id-ID" dirty="0"/>
              <a:t>Setelah mendengar/mengetahui situasi keadaan darurat segera menuju ke Grandfloor lantai  1 untuk kordinasi Pos Komando Darurat oleh Chief Security</a:t>
            </a:r>
            <a:endParaRPr lang="en-US" dirty="0"/>
          </a:p>
          <a:p>
            <a:pPr marL="285750" lvl="0" indent="-285750">
              <a:buFont typeface="Wingdings" pitchFamily="2" charset="2"/>
              <a:buChar char="Ø"/>
            </a:pPr>
            <a:r>
              <a:rPr lang="id-ID" dirty="0"/>
              <a:t>Mengontrol setiap seksi untuk melakukan tugas sesuai seksi</a:t>
            </a:r>
            <a:endParaRPr lang="en-US" dirty="0"/>
          </a:p>
          <a:p>
            <a:pPr marL="285750" lvl="0" indent="-285750">
              <a:buFont typeface="Wingdings" pitchFamily="2" charset="2"/>
              <a:buChar char="Ø"/>
            </a:pPr>
            <a:r>
              <a:rPr lang="id-ID" dirty="0"/>
              <a:t>Mengkoordinir petugas Enginering dalam pengoperasian alat-alat</a:t>
            </a:r>
            <a:endParaRPr lang="en-US" dirty="0"/>
          </a:p>
          <a:p>
            <a:pPr marL="285750" lvl="0" indent="-285750">
              <a:buFont typeface="Wingdings" pitchFamily="2" charset="2"/>
              <a:buChar char="Ø"/>
            </a:pPr>
            <a:r>
              <a:rPr lang="id-ID" dirty="0"/>
              <a:t>Memepersiakan/menambah peralatan yang diperlukan</a:t>
            </a:r>
            <a:endParaRPr lang="en-US" dirty="0"/>
          </a:p>
          <a:p>
            <a:pPr marL="285750" lvl="0" indent="-285750">
              <a:buFont typeface="Wingdings" pitchFamily="2" charset="2"/>
              <a:buChar char="Ø"/>
            </a:pPr>
            <a:r>
              <a:rPr lang="id-ID" dirty="0"/>
              <a:t>Memerintahkan petugas untuk mematikan power listrik yang tidak diperlukan</a:t>
            </a:r>
            <a:endParaRPr lang="en-US" dirty="0"/>
          </a:p>
          <a:p>
            <a:pPr marL="285750" lvl="0" indent="-285750">
              <a:buFont typeface="Wingdings" pitchFamily="2" charset="2"/>
              <a:buChar char="Ø"/>
            </a:pPr>
            <a:r>
              <a:rPr lang="id-ID" dirty="0"/>
              <a:t>Melapor ke komando Darurat jika ada peratan pendukung yang tidak berfungsi</a:t>
            </a:r>
            <a:r>
              <a:rPr lang="id-ID" dirty="0" smtClean="0"/>
              <a:t>.</a:t>
            </a:r>
            <a:endParaRPr lang="en-US" dirty="0" smtClean="0"/>
          </a:p>
          <a:p>
            <a:r>
              <a:rPr lang="id-ID" b="1" dirty="0"/>
              <a:t> b.   Chief Housekeeping</a:t>
            </a:r>
            <a:endParaRPr lang="en-US" dirty="0"/>
          </a:p>
          <a:p>
            <a:pPr marL="285750" lvl="0" indent="-285750">
              <a:buFont typeface="Wingdings" pitchFamily="2" charset="2"/>
              <a:buChar char="Ø"/>
            </a:pPr>
            <a:r>
              <a:rPr lang="id-ID" dirty="0"/>
              <a:t>Setelah mendengar/mengetahui situasi keadaan darurat segera menuju ke Grandfloor lanta</a:t>
            </a:r>
            <a:r>
              <a:rPr lang="en-US" dirty="0"/>
              <a:t>i </a:t>
            </a:r>
            <a:r>
              <a:rPr lang="id-ID" dirty="0"/>
              <a:t>1 untuk koordinasi membentuk Pos komando Darurat oleh Chief Security</a:t>
            </a:r>
            <a:endParaRPr lang="en-US" dirty="0"/>
          </a:p>
          <a:p>
            <a:pPr marL="285750" lvl="0" indent="-285750">
              <a:buFont typeface="Wingdings" pitchFamily="2" charset="2"/>
              <a:buChar char="Ø"/>
            </a:pPr>
            <a:r>
              <a:rPr lang="id-ID" dirty="0"/>
              <a:t>Mengontrol kesiapan Team P3K</a:t>
            </a:r>
            <a:endParaRPr lang="en-US" dirty="0"/>
          </a:p>
          <a:p>
            <a:pPr marL="285750" lvl="0" indent="-285750">
              <a:buFont typeface="Wingdings" pitchFamily="2" charset="2"/>
              <a:buChar char="Ø"/>
            </a:pPr>
            <a:r>
              <a:rPr lang="id-ID" dirty="0"/>
              <a:t>Membentuk Pos P3K</a:t>
            </a:r>
            <a:endParaRPr lang="en-US" dirty="0"/>
          </a:p>
          <a:p>
            <a:pPr marL="285750" lvl="0" indent="-285750">
              <a:buFont typeface="Wingdings" pitchFamily="2" charset="2"/>
              <a:buChar char="Ø"/>
            </a:pPr>
            <a:r>
              <a:rPr lang="id-ID" dirty="0"/>
              <a:t>Membantu mengawasi Team P3K dalam melakukan pertolongan</a:t>
            </a:r>
            <a:endParaRPr lang="en-US" dirty="0"/>
          </a:p>
          <a:p>
            <a:pPr marL="285750" lvl="0" indent="-285750">
              <a:buFont typeface="Wingdings" pitchFamily="2" charset="2"/>
              <a:buChar char="Ø"/>
            </a:pPr>
            <a:r>
              <a:rPr lang="id-ID" dirty="0"/>
              <a:t>Melapor ke komando Darurat jika ada hal- hal yang tidak bisa diatasi </a:t>
            </a:r>
            <a:endParaRPr lang="en-US" dirty="0"/>
          </a:p>
          <a:p>
            <a:r>
              <a:rPr lang="id-ID" b="1" dirty="0"/>
              <a:t>c.   Chief GA/Tenant Relation</a:t>
            </a:r>
            <a:endParaRPr lang="en-US" dirty="0"/>
          </a:p>
          <a:p>
            <a:pPr marL="285750" lvl="0" indent="-285750">
              <a:buFont typeface="Wingdings" pitchFamily="2" charset="2"/>
              <a:buChar char="Ø"/>
            </a:pPr>
            <a:r>
              <a:rPr lang="id-ID" dirty="0"/>
              <a:t>Setelah mendengar/mengetahui situasi keadaan darurat segera menuju  ke GrandFloo</a:t>
            </a:r>
            <a:r>
              <a:rPr lang="en-US" dirty="0"/>
              <a:t>r </a:t>
            </a:r>
            <a:r>
              <a:rPr lang="id-ID" dirty="0"/>
              <a:t>Lantai 1 untuk koordinasi membentuk Pos komando Darurat oleh Chief Security.</a:t>
            </a:r>
            <a:endParaRPr lang="en-US" dirty="0"/>
          </a:p>
          <a:p>
            <a:pPr marL="285750" lvl="0" indent="-285750">
              <a:buFont typeface="Wingdings" pitchFamily="2" charset="2"/>
              <a:buChar char="Ø"/>
            </a:pPr>
            <a:r>
              <a:rPr lang="id-ID" dirty="0"/>
              <a:t>Membentuk dan mengawasi pelaksanaan evakuasi</a:t>
            </a:r>
            <a:endParaRPr lang="en-US" dirty="0"/>
          </a:p>
          <a:p>
            <a:pPr marL="285750" lvl="0" indent="-285750">
              <a:buFont typeface="Wingdings" pitchFamily="2" charset="2"/>
              <a:buChar char="Ø"/>
            </a:pPr>
            <a:r>
              <a:rPr lang="id-ID" dirty="0"/>
              <a:t>Mengontrol tempat berhimpun dan berkoordinasi dengan FO &amp; DFO jika hal yan</a:t>
            </a:r>
            <a:r>
              <a:rPr lang="en-US" dirty="0"/>
              <a:t>g </a:t>
            </a:r>
            <a:r>
              <a:rPr lang="id-ID" dirty="0"/>
              <a:t> berhubungan dengan keselamatan di tempat</a:t>
            </a:r>
            <a:endParaRPr lang="en-US" dirty="0"/>
          </a:p>
          <a:p>
            <a:pPr lvl="0"/>
            <a:endParaRPr lang="en-US" dirty="0"/>
          </a:p>
        </p:txBody>
      </p:sp>
    </p:spTree>
    <p:extLst>
      <p:ext uri="{BB962C8B-B14F-4D97-AF65-F5344CB8AC3E}">
        <p14:creationId xmlns:p14="http://schemas.microsoft.com/office/powerpoint/2010/main" val="34971802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7511" y="153435"/>
            <a:ext cx="11590317" cy="6186309"/>
          </a:xfrm>
          <a:prstGeom prst="rect">
            <a:avLst/>
          </a:prstGeom>
        </p:spPr>
        <p:txBody>
          <a:bodyPr wrap="square">
            <a:spAutoFit/>
          </a:bodyPr>
          <a:lstStyle/>
          <a:p>
            <a:pPr marL="285750" lvl="0" indent="-285750">
              <a:buFont typeface="Wingdings" pitchFamily="2" charset="2"/>
              <a:buChar char="Ø"/>
            </a:pPr>
            <a:r>
              <a:rPr lang="id-ID" dirty="0"/>
              <a:t>Security mengambil langkah pengamanan kendaraan yang ditinggalkan pemiliknya</a:t>
            </a:r>
            <a:endParaRPr lang="en-US" dirty="0"/>
          </a:p>
          <a:p>
            <a:pPr marL="285750" lvl="0" indent="-285750">
              <a:buFont typeface="Wingdings" pitchFamily="2" charset="2"/>
              <a:buChar char="Ø"/>
            </a:pPr>
            <a:r>
              <a:rPr lang="id-ID" dirty="0"/>
              <a:t>Mengontrol persiapan dan perlengkaan konsumsi.</a:t>
            </a:r>
            <a:endParaRPr lang="en-US" dirty="0"/>
          </a:p>
          <a:p>
            <a:pPr marL="285750" lvl="0" indent="-285750">
              <a:buFont typeface="Wingdings" pitchFamily="2" charset="2"/>
              <a:buChar char="Ø"/>
            </a:pPr>
            <a:r>
              <a:rPr lang="id-ID" dirty="0"/>
              <a:t>Memerintahkan petugas security Pos 1 / 2 dan Pos 3 (Jatayu) untuk melarang pemilik kendaraan untuk mengeluarkan kendaraan.</a:t>
            </a:r>
            <a:endParaRPr lang="en-US" dirty="0"/>
          </a:p>
          <a:p>
            <a:pPr marL="285750" lvl="0" indent="-285750">
              <a:buFont typeface="Wingdings" pitchFamily="2" charset="2"/>
              <a:buChar char="Ø"/>
            </a:pPr>
            <a:r>
              <a:rPr lang="id-ID" dirty="0"/>
              <a:t>Menyiapkan ruangan meeting bila diperlukan</a:t>
            </a:r>
            <a:endParaRPr lang="en-US" dirty="0"/>
          </a:p>
          <a:p>
            <a:pPr marL="285750" lvl="0" indent="-285750">
              <a:buFont typeface="Wingdings" pitchFamily="2" charset="2"/>
              <a:buChar char="Ø"/>
            </a:pPr>
            <a:r>
              <a:rPr lang="id-ID" dirty="0"/>
              <a:t>Mengarahkan agar pengantar barang segera meninggalkan area basement untuk menuju tempat berhimun setiap zone-zone</a:t>
            </a:r>
            <a:endParaRPr lang="en-US" dirty="0"/>
          </a:p>
          <a:p>
            <a:pPr marL="285750" lvl="0" indent="-285750">
              <a:buFont typeface="Wingdings" pitchFamily="2" charset="2"/>
              <a:buChar char="Ø"/>
            </a:pPr>
            <a:r>
              <a:rPr lang="id-ID" dirty="0"/>
              <a:t>Setelah semua orang telah terevakuasi segera meninggalkan pos basement menuju tempat berhimpun melalui tangga darurat atau Ram</a:t>
            </a:r>
            <a:endParaRPr lang="en-US" dirty="0"/>
          </a:p>
          <a:p>
            <a:pPr marL="285750" lvl="0" indent="-285750">
              <a:buFont typeface="Wingdings" pitchFamily="2" charset="2"/>
              <a:buChar char="Ø"/>
            </a:pPr>
            <a:r>
              <a:rPr lang="id-ID" dirty="0"/>
              <a:t>Menghubungi instansi terkait Pemadam Kebakaran Polisi, Koramil, Rumah Sakit terdekat.</a:t>
            </a:r>
            <a:endParaRPr lang="en-US" dirty="0"/>
          </a:p>
          <a:p>
            <a:r>
              <a:rPr lang="en-US" b="1" dirty="0"/>
              <a:t> </a:t>
            </a:r>
            <a:r>
              <a:rPr lang="id-ID" b="1" dirty="0"/>
              <a:t>d.  Chief Security</a:t>
            </a:r>
            <a:endParaRPr lang="en-US" dirty="0"/>
          </a:p>
          <a:p>
            <a:pPr marL="285750" lvl="0" indent="-285750">
              <a:buFont typeface="Wingdings" pitchFamily="2" charset="2"/>
              <a:buChar char="Ø"/>
            </a:pPr>
            <a:r>
              <a:rPr lang="id-ID" dirty="0"/>
              <a:t>Setelah mendengar/mengetahui situasi keadaan darurat segera menuju ke Grandfloor lantai </a:t>
            </a:r>
            <a:r>
              <a:rPr lang="id-ID" dirty="0" smtClean="0"/>
              <a:t>1</a:t>
            </a:r>
            <a:r>
              <a:rPr lang="en-US" dirty="0"/>
              <a:t> </a:t>
            </a:r>
            <a:r>
              <a:rPr lang="id-ID" dirty="0" smtClean="0"/>
              <a:t>untuk </a:t>
            </a:r>
            <a:r>
              <a:rPr lang="id-ID" dirty="0"/>
              <a:t>koordinasi membentuk Pos Komando Darurat ole</a:t>
            </a:r>
            <a:r>
              <a:rPr lang="en-US" dirty="0" smtClean="0"/>
              <a:t>h </a:t>
            </a:r>
            <a:r>
              <a:rPr lang="id-ID" dirty="0" smtClean="0"/>
              <a:t>Chief </a:t>
            </a:r>
            <a:r>
              <a:rPr lang="id-ID" dirty="0"/>
              <a:t>Security</a:t>
            </a:r>
            <a:r>
              <a:rPr lang="id-ID" b="1" dirty="0"/>
              <a:t> </a:t>
            </a:r>
            <a:endParaRPr lang="en-US" dirty="0"/>
          </a:p>
          <a:p>
            <a:pPr marL="285750" lvl="0" indent="-285750">
              <a:buFont typeface="Wingdings" pitchFamily="2" charset="2"/>
              <a:buChar char="Ø"/>
            </a:pPr>
            <a:r>
              <a:rPr lang="id-ID" dirty="0"/>
              <a:t>Memerintahkan petugas untuk menghubungi instansi terkait</a:t>
            </a:r>
            <a:endParaRPr lang="en-US" dirty="0"/>
          </a:p>
          <a:p>
            <a:pPr marL="285750" lvl="0" indent="-285750">
              <a:buFont typeface="Wingdings" pitchFamily="2" charset="2"/>
              <a:buChar char="Ø"/>
            </a:pPr>
            <a:r>
              <a:rPr lang="id-ID" dirty="0"/>
              <a:t>Memerintahkan petugas pemadam tambahan untuk membantu dilokasi kejadiaan</a:t>
            </a:r>
            <a:endParaRPr lang="en-US" dirty="0"/>
          </a:p>
          <a:p>
            <a:pPr marL="285750" lvl="0" indent="-285750">
              <a:buFont typeface="Wingdings" pitchFamily="2" charset="2"/>
              <a:buChar char="Ø"/>
            </a:pPr>
            <a:r>
              <a:rPr lang="id-ID" dirty="0"/>
              <a:t>Memantau perkambangan lokasi kejadian melalui HT kemudian mengambil langkah-langkah selanjutnya</a:t>
            </a:r>
            <a:endParaRPr lang="en-US" dirty="0"/>
          </a:p>
          <a:p>
            <a:pPr marL="285750" lvl="0" indent="-285750">
              <a:buFont typeface="Wingdings" pitchFamily="2" charset="2"/>
              <a:buChar char="Ø"/>
            </a:pPr>
            <a:r>
              <a:rPr lang="id-ID" dirty="0"/>
              <a:t>Memberikan pengumuman ke tenant tentang perkembangan gempa</a:t>
            </a:r>
            <a:endParaRPr lang="en-US" dirty="0"/>
          </a:p>
          <a:p>
            <a:pPr marL="285750" lvl="0" indent="-285750">
              <a:buFont typeface="Wingdings" pitchFamily="2" charset="2"/>
              <a:buChar char="Ø"/>
            </a:pPr>
            <a:r>
              <a:rPr lang="id-ID" dirty="0"/>
              <a:t>Melaporkan ke Property Manager setiap perkembangan di lokasi</a:t>
            </a:r>
            <a:endParaRPr lang="en-US" dirty="0"/>
          </a:p>
          <a:p>
            <a:pPr marL="285750" lvl="0" indent="-285750">
              <a:buFont typeface="Wingdings" pitchFamily="2" charset="2"/>
              <a:buChar char="Ø"/>
            </a:pPr>
            <a:r>
              <a:rPr lang="id-ID" dirty="0"/>
              <a:t>Memonitor petugas yang menghubungi BMKG</a:t>
            </a:r>
            <a:endParaRPr lang="en-US" dirty="0"/>
          </a:p>
          <a:p>
            <a:r>
              <a:rPr lang="id-ID" b="1" dirty="0"/>
              <a:t>e.   Petugas Security Pos II</a:t>
            </a:r>
            <a:endParaRPr lang="en-US" dirty="0"/>
          </a:p>
          <a:p>
            <a:pPr marL="285750" lvl="0" indent="-285750">
              <a:buFont typeface="Wingdings" pitchFamily="2" charset="2"/>
              <a:buChar char="Ø"/>
            </a:pPr>
            <a:r>
              <a:rPr lang="id-ID" dirty="0"/>
              <a:t>Mengarahkan semua tenant maupun tamu untuk keluar area gedung dengan berkumpul di zone 2</a:t>
            </a:r>
            <a:endParaRPr lang="en-US" dirty="0"/>
          </a:p>
          <a:p>
            <a:pPr marL="285750" lvl="0" indent="-285750">
              <a:buFont typeface="Wingdings" pitchFamily="2" charset="2"/>
              <a:buChar char="Ø"/>
            </a:pPr>
            <a:r>
              <a:rPr lang="id-ID" dirty="0"/>
              <a:t>Mendata laporan FO &amp; DFO dan melaporkan ke Pos Komandan Darurat jika ada yang harus ditindaklanjuti dengan </a:t>
            </a:r>
            <a:r>
              <a:rPr lang="id-ID" dirty="0" smtClean="0"/>
              <a:t>cepat</a:t>
            </a:r>
            <a:endParaRPr lang="en-US" dirty="0"/>
          </a:p>
        </p:txBody>
      </p:sp>
    </p:spTree>
    <p:extLst>
      <p:ext uri="{BB962C8B-B14F-4D97-AF65-F5344CB8AC3E}">
        <p14:creationId xmlns:p14="http://schemas.microsoft.com/office/powerpoint/2010/main" val="33538313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5632" y="181743"/>
            <a:ext cx="11768446" cy="6463308"/>
          </a:xfrm>
          <a:prstGeom prst="rect">
            <a:avLst/>
          </a:prstGeom>
        </p:spPr>
        <p:txBody>
          <a:bodyPr wrap="square">
            <a:spAutoFit/>
          </a:bodyPr>
          <a:lstStyle/>
          <a:p>
            <a:pPr marL="285750" lvl="0" indent="-285750">
              <a:buFont typeface="Wingdings" pitchFamily="2" charset="2"/>
              <a:buChar char="Ø"/>
            </a:pPr>
            <a:r>
              <a:rPr lang="id-ID" dirty="0"/>
              <a:t>Membebaskan pintu gerbang Pos II dan Pos I dari kerumunan orang agar jalur lalu lintas petugas keluar masuk gedung tidak terganggu</a:t>
            </a:r>
            <a:endParaRPr lang="en-US" dirty="0"/>
          </a:p>
          <a:p>
            <a:pPr marL="285750" lvl="0" indent="-285750">
              <a:buFont typeface="Wingdings" pitchFamily="2" charset="2"/>
              <a:buChar char="Ø"/>
            </a:pPr>
            <a:r>
              <a:rPr lang="id-ID" dirty="0"/>
              <a:t>Melarang tenant maupun tamu yang akan memasuki area gedung sebelum Komando Darurat mengatakan gedung dinyatakan aman</a:t>
            </a:r>
            <a:endParaRPr lang="en-US" dirty="0"/>
          </a:p>
          <a:p>
            <a:r>
              <a:rPr lang="en-US" b="1" dirty="0"/>
              <a:t> </a:t>
            </a:r>
            <a:endParaRPr lang="en-US" dirty="0"/>
          </a:p>
          <a:p>
            <a:r>
              <a:rPr lang="en-US" b="1" dirty="0"/>
              <a:t> </a:t>
            </a:r>
            <a:endParaRPr lang="en-US" dirty="0"/>
          </a:p>
          <a:p>
            <a:r>
              <a:rPr lang="id-ID" b="1" dirty="0"/>
              <a:t>f.   Petugas Security Pos I</a:t>
            </a:r>
            <a:endParaRPr lang="en-US" dirty="0"/>
          </a:p>
          <a:p>
            <a:pPr marL="285750" lvl="0" indent="-285750">
              <a:buFont typeface="Wingdings" pitchFamily="2" charset="2"/>
              <a:buChar char="Ø"/>
            </a:pPr>
            <a:r>
              <a:rPr lang="id-ID" dirty="0"/>
              <a:t>Mengarahkan semua tenant maupun tamu yang turun dari T2 Tower Hamilton menuju tempat berhimpun/Assembly Point di Zone 1 yang berada </a:t>
            </a:r>
            <a:r>
              <a:rPr lang="en-US" dirty="0"/>
              <a:t>  </a:t>
            </a:r>
            <a:r>
              <a:rPr lang="id-ID" dirty="0"/>
              <a:t>di dekat Pos 1</a:t>
            </a:r>
            <a:endParaRPr lang="en-US" dirty="0"/>
          </a:p>
          <a:p>
            <a:pPr marL="285750" lvl="0" indent="-285750">
              <a:buFont typeface="Wingdings" pitchFamily="2" charset="2"/>
              <a:buChar char="Ø"/>
            </a:pPr>
            <a:r>
              <a:rPr lang="id-ID" dirty="0"/>
              <a:t>Mengarahkan tamu maupun tenant yang naik dari area Basement menuju tempat berhimpun Zone 1</a:t>
            </a:r>
            <a:endParaRPr lang="en-US" dirty="0"/>
          </a:p>
          <a:p>
            <a:pPr marL="285750" lvl="0" indent="-285750">
              <a:buFont typeface="Wingdings" pitchFamily="2" charset="2"/>
              <a:buChar char="Ø"/>
            </a:pPr>
            <a:r>
              <a:rPr lang="id-ID" dirty="0"/>
              <a:t>Melarang tamu maupun penghuni yang akan memasuki area gedung kembali sebelum gedung aman</a:t>
            </a:r>
            <a:endParaRPr lang="en-US" dirty="0"/>
          </a:p>
          <a:p>
            <a:pPr marL="285750" lvl="0" indent="-285750">
              <a:buFont typeface="Wingdings" pitchFamily="2" charset="2"/>
              <a:buChar char="Ø"/>
            </a:pPr>
            <a:r>
              <a:rPr lang="id-ID" dirty="0"/>
              <a:t>Memberikan informasi melalui HT ke Komando Darurat jika ada kejadian / kecelakaan didalam tangga darurat sewaktu melakukan evakuasi</a:t>
            </a:r>
            <a:endParaRPr lang="en-US" dirty="0"/>
          </a:p>
          <a:p>
            <a:pPr marL="285750" lvl="0" indent="-285750">
              <a:buFont typeface="Wingdings" pitchFamily="2" charset="2"/>
              <a:buChar char="Ø"/>
            </a:pPr>
            <a:r>
              <a:rPr lang="id-ID" dirty="0"/>
              <a:t>Setelah penghuni/tamu turun semua segera melapor ke Komando Darurat mengatakan gedung telah kosong.</a:t>
            </a:r>
            <a:endParaRPr lang="en-US" dirty="0"/>
          </a:p>
          <a:p>
            <a:r>
              <a:rPr lang="id-ID" b="1" dirty="0"/>
              <a:t>g.   Petugas Security Pos III</a:t>
            </a:r>
            <a:endParaRPr lang="en-US" dirty="0"/>
          </a:p>
          <a:p>
            <a:pPr marL="285750" lvl="0" indent="-285750">
              <a:buFont typeface="Wingdings" pitchFamily="2" charset="2"/>
              <a:buChar char="Ø"/>
            </a:pPr>
            <a:r>
              <a:rPr lang="id-ID" dirty="0"/>
              <a:t>Mengarahkan tenant/tamu yang keluar menuju tempat berhimpun di setiap Zone</a:t>
            </a:r>
            <a:endParaRPr lang="en-US" dirty="0"/>
          </a:p>
          <a:p>
            <a:pPr marL="285750" lvl="0" indent="-285750">
              <a:buFont typeface="Wingdings" pitchFamily="2" charset="2"/>
              <a:buChar char="Ø"/>
            </a:pPr>
            <a:r>
              <a:rPr lang="id-ID" dirty="0"/>
              <a:t>Melarang tenant/tamu yang akan memasuki area Tower Royal, Queen, King dan Hamilton</a:t>
            </a:r>
            <a:endParaRPr lang="en-US" dirty="0"/>
          </a:p>
          <a:p>
            <a:pPr marL="285750" lvl="0" indent="-285750">
              <a:buFont typeface="Wingdings" pitchFamily="2" charset="2"/>
              <a:buChar char="Ø"/>
            </a:pPr>
            <a:r>
              <a:rPr lang="id-ID" dirty="0"/>
              <a:t>Setelah semua tenant/tamu turun semua kemudian langsung mengunci pintu Pos </a:t>
            </a:r>
            <a:r>
              <a:rPr lang="id-ID" dirty="0" smtClean="0"/>
              <a:t>III</a:t>
            </a:r>
            <a:endParaRPr lang="en-US" dirty="0" smtClean="0"/>
          </a:p>
          <a:p>
            <a:r>
              <a:rPr lang="id-ID" b="1" dirty="0"/>
              <a:t>h.  Petugas Pos Basement </a:t>
            </a:r>
            <a:endParaRPr lang="en-US" dirty="0"/>
          </a:p>
          <a:p>
            <a:pPr marL="285750" lvl="0" indent="-285750">
              <a:buFont typeface="Wingdings" pitchFamily="2" charset="2"/>
              <a:buChar char="Ø"/>
            </a:pPr>
            <a:r>
              <a:rPr lang="id-ID" dirty="0"/>
              <a:t>Mengarahkan semua pemilik kendaraan dan para driver untuk menuju tempat </a:t>
            </a:r>
            <a:r>
              <a:rPr lang="id-ID" dirty="0" smtClean="0"/>
              <a:t>berhimpun/</a:t>
            </a:r>
            <a:r>
              <a:rPr lang="en-US" dirty="0"/>
              <a:t> </a:t>
            </a:r>
            <a:r>
              <a:rPr lang="id-ID" dirty="0" smtClean="0"/>
              <a:t>Assembly </a:t>
            </a:r>
            <a:r>
              <a:rPr lang="id-ID" dirty="0"/>
              <a:t>Point diarea Pos 1 dan Pos 3</a:t>
            </a:r>
            <a:endParaRPr lang="en-US" dirty="0"/>
          </a:p>
          <a:p>
            <a:pPr marL="285750" lvl="0" indent="-285750">
              <a:buFont typeface="Wingdings" pitchFamily="2" charset="2"/>
              <a:buChar char="Ø"/>
            </a:pPr>
            <a:r>
              <a:rPr lang="id-ID" dirty="0"/>
              <a:t>Melarang tamu/penghuni yang akan memasuki area gedung </a:t>
            </a:r>
            <a:endParaRPr lang="en-US" dirty="0"/>
          </a:p>
          <a:p>
            <a:r>
              <a:rPr lang="en-US" b="1" dirty="0"/>
              <a:t> </a:t>
            </a:r>
            <a:endParaRPr lang="en-US" dirty="0"/>
          </a:p>
        </p:txBody>
      </p:sp>
    </p:spTree>
    <p:extLst>
      <p:ext uri="{BB962C8B-B14F-4D97-AF65-F5344CB8AC3E}">
        <p14:creationId xmlns:p14="http://schemas.microsoft.com/office/powerpoint/2010/main" val="17993237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9382" y="165589"/>
            <a:ext cx="11602192" cy="6740307"/>
          </a:xfrm>
          <a:prstGeom prst="rect">
            <a:avLst/>
          </a:prstGeom>
        </p:spPr>
        <p:txBody>
          <a:bodyPr wrap="square">
            <a:spAutoFit/>
          </a:bodyPr>
          <a:lstStyle/>
          <a:p>
            <a:r>
              <a:rPr lang="en-US" b="1" dirty="0"/>
              <a:t>i.</a:t>
            </a:r>
            <a:r>
              <a:rPr lang="id-ID" b="1" dirty="0"/>
              <a:t>Petugas Patrol Amano</a:t>
            </a:r>
            <a:endParaRPr lang="en-US" dirty="0"/>
          </a:p>
          <a:p>
            <a:pPr marL="342900" lvl="0" indent="-342900">
              <a:buFont typeface="+mj-lt"/>
              <a:buAutoNum type="arabicPeriod"/>
            </a:pPr>
            <a:r>
              <a:rPr lang="id-ID" dirty="0"/>
              <a:t>Setelah mendengar/mengetahui situasi keadaan darurat segera menuju ke Grandfloor lantai I untuk koordinasi membentuk Pos Komando Darurat oleh Chief Security.</a:t>
            </a:r>
            <a:endParaRPr lang="en-US" dirty="0"/>
          </a:p>
          <a:p>
            <a:pPr marL="342900" lvl="0" indent="-342900">
              <a:buFont typeface="+mj-lt"/>
              <a:buAutoNum type="arabicPeriod"/>
            </a:pPr>
            <a:r>
              <a:rPr lang="id-ID" dirty="0"/>
              <a:t>Mengarahkan semua orang untuk keluar area gedung menuju tempat berhimpun</a:t>
            </a:r>
            <a:endParaRPr lang="en-US" dirty="0"/>
          </a:p>
          <a:p>
            <a:pPr marL="342900" lvl="0" indent="-342900">
              <a:buFont typeface="+mj-lt"/>
              <a:buAutoNum type="arabicPeriod"/>
            </a:pPr>
            <a:r>
              <a:rPr lang="id-ID" dirty="0"/>
              <a:t>Mendata dan menerima laporan FO &amp; DFO setiap tenant / penghuni</a:t>
            </a:r>
            <a:endParaRPr lang="en-US" dirty="0"/>
          </a:p>
          <a:p>
            <a:pPr marL="342900" lvl="0" indent="-342900">
              <a:buFont typeface="+mj-lt"/>
              <a:buAutoNum type="arabicPeriod"/>
            </a:pPr>
            <a:r>
              <a:rPr lang="id-ID" dirty="0"/>
              <a:t>Melarang orang-orang yang akan memasuki area gedung kembali sebelum gedung di nyatakan aman</a:t>
            </a:r>
            <a:endParaRPr lang="en-US" dirty="0"/>
          </a:p>
          <a:p>
            <a:pPr marL="342900" lvl="0" indent="-342900">
              <a:buFont typeface="+mj-lt"/>
              <a:buAutoNum type="arabicPeriod"/>
            </a:pPr>
            <a:r>
              <a:rPr lang="id-ID" dirty="0"/>
              <a:t>Bekerjasama dengan petugas Pos 2, Pos 3 untuk membuka jalur pintu masuk agar tidak tertutup orang</a:t>
            </a:r>
            <a:endParaRPr lang="en-US" dirty="0"/>
          </a:p>
          <a:p>
            <a:r>
              <a:rPr lang="id-ID" dirty="0"/>
              <a:t> </a:t>
            </a:r>
            <a:endParaRPr lang="en-US" dirty="0"/>
          </a:p>
          <a:p>
            <a:r>
              <a:rPr lang="id-ID" b="1" dirty="0"/>
              <a:t>III.    Peran Kebakaran</a:t>
            </a:r>
            <a:endParaRPr lang="en-US" dirty="0"/>
          </a:p>
          <a:p>
            <a:pPr marL="342900" lvl="0" indent="-342900">
              <a:buFont typeface="+mj-lt"/>
              <a:buAutoNum type="arabicPeriod"/>
            </a:pPr>
            <a:r>
              <a:rPr lang="id-ID" b="1" dirty="0"/>
              <a:t>Petugas Kontrol Room</a:t>
            </a:r>
            <a:endParaRPr lang="en-US" dirty="0"/>
          </a:p>
          <a:p>
            <a:r>
              <a:rPr lang="en-US" dirty="0" smtClean="0"/>
              <a:t> </a:t>
            </a:r>
            <a:r>
              <a:rPr lang="id-ID" dirty="0" smtClean="0"/>
              <a:t>Setelah </a:t>
            </a:r>
            <a:r>
              <a:rPr lang="id-ID" dirty="0"/>
              <a:t>mendengar dan melihat panel alarm berbunyi dan menyala seger</a:t>
            </a:r>
            <a:r>
              <a:rPr lang="en-US" dirty="0"/>
              <a:t>a </a:t>
            </a:r>
            <a:r>
              <a:rPr lang="id-ID" dirty="0"/>
              <a:t> menginformasikan ke petugas Security Posko dan petugas shift dan petugas shift Engin</a:t>
            </a:r>
            <a:r>
              <a:rPr lang="en-US" dirty="0"/>
              <a:t>e</a:t>
            </a:r>
            <a:r>
              <a:rPr lang="id-ID" dirty="0"/>
              <a:t>erin</a:t>
            </a:r>
            <a:r>
              <a:rPr lang="en-US" dirty="0"/>
              <a:t>g </a:t>
            </a:r>
            <a:r>
              <a:rPr lang="id-ID" dirty="0"/>
              <a:t>bahwa di lokasi telah terjadi alarm, ( </a:t>
            </a:r>
            <a:r>
              <a:rPr lang="id-ID" b="1" dirty="0"/>
              <a:t>alarm sementara di isolate untuk menghindar general alarm </a:t>
            </a:r>
            <a:r>
              <a:rPr lang="id-ID" b="1" dirty="0" smtClean="0"/>
              <a:t>)</a:t>
            </a:r>
            <a:endParaRPr lang="en-US" b="1" dirty="0" smtClean="0"/>
          </a:p>
          <a:p>
            <a:endParaRPr lang="en-US" dirty="0"/>
          </a:p>
          <a:p>
            <a:pPr lvl="0"/>
            <a:r>
              <a:rPr lang="en-US" b="1" dirty="0" smtClean="0"/>
              <a:t>2. </a:t>
            </a:r>
            <a:r>
              <a:rPr lang="id-ID" b="1" dirty="0" smtClean="0"/>
              <a:t>Petugas Posko</a:t>
            </a:r>
            <a:endParaRPr lang="en-US" b="1" dirty="0" smtClean="0"/>
          </a:p>
          <a:p>
            <a:r>
              <a:rPr lang="id-ID" dirty="0"/>
              <a:t>Setelah menerima informasi tersebut secara langsung mengajak petugas engineering</a:t>
            </a:r>
            <a:endParaRPr lang="en-US" dirty="0"/>
          </a:p>
          <a:p>
            <a:r>
              <a:rPr lang="id-ID" dirty="0"/>
              <a:t>menuju lokasi dengan menggunakan lift, setelah sampai di lokasi segara melapor ke Chie</a:t>
            </a:r>
            <a:r>
              <a:rPr lang="en-US" dirty="0"/>
              <a:t>f </a:t>
            </a:r>
            <a:r>
              <a:rPr lang="id-ID" dirty="0"/>
              <a:t>Security  sebab-sebab terjadinya alarm.</a:t>
            </a:r>
            <a:endParaRPr lang="en-US" dirty="0"/>
          </a:p>
          <a:p>
            <a:pPr marL="342900" lvl="0" indent="-342900">
              <a:buFont typeface="+mj-lt"/>
              <a:buAutoNum type="alphaLcPeriod"/>
            </a:pPr>
            <a:r>
              <a:rPr lang="id-ID" dirty="0"/>
              <a:t>Jika tidak terjadi kebakaran kembali ke ruang kontrol untuk memerintahkan  petugas ruang kontrol untuk menormalkan kembali panel alarm.</a:t>
            </a:r>
            <a:endParaRPr lang="en-US" dirty="0"/>
          </a:p>
          <a:p>
            <a:pPr marL="342900" lvl="0" indent="-342900">
              <a:buFont typeface="+mj-lt"/>
              <a:buAutoNum type="alphaLcPeriod"/>
            </a:pPr>
            <a:r>
              <a:rPr lang="id-ID" dirty="0"/>
              <a:t> Jika terjadi kebakaran langsung melakukan pemadaman dengan menggunakan APK ( alat pemadam kebakaran ) kemudian segera melapor ke Chief Security selanjutnya Chief Security melaporkan ke Property Manager bahwa telah terjadi kebakaran di lanta</a:t>
            </a:r>
            <a:r>
              <a:rPr lang="en-US" dirty="0"/>
              <a:t>i </a:t>
            </a:r>
            <a:r>
              <a:rPr lang="id-ID" dirty="0"/>
              <a:t>dan api tidak bisa diatasi kemudian Property Manager memerintahkan Chief Securit</a:t>
            </a:r>
            <a:r>
              <a:rPr lang="en-US" dirty="0"/>
              <a:t>y </a:t>
            </a:r>
            <a:r>
              <a:rPr lang="id-ID" dirty="0"/>
              <a:t>untuk melakukan General alarm dan membentuk pos</a:t>
            </a:r>
            <a:r>
              <a:rPr lang="en-US" dirty="0"/>
              <a:t>t </a:t>
            </a:r>
            <a:r>
              <a:rPr lang="id-ID" dirty="0"/>
              <a:t>Komando Darurat di </a:t>
            </a:r>
            <a:r>
              <a:rPr lang="id-ID" dirty="0" smtClean="0"/>
              <a:t>Grandfloor</a:t>
            </a:r>
            <a:endParaRPr lang="en-US" dirty="0"/>
          </a:p>
        </p:txBody>
      </p:sp>
    </p:spTree>
    <p:extLst>
      <p:ext uri="{BB962C8B-B14F-4D97-AF65-F5344CB8AC3E}">
        <p14:creationId xmlns:p14="http://schemas.microsoft.com/office/powerpoint/2010/main" val="24591715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5631" y="-39603"/>
            <a:ext cx="11792197" cy="7017306"/>
          </a:xfrm>
          <a:prstGeom prst="rect">
            <a:avLst/>
          </a:prstGeom>
        </p:spPr>
        <p:txBody>
          <a:bodyPr wrap="square">
            <a:spAutoFit/>
          </a:bodyPr>
          <a:lstStyle/>
          <a:p>
            <a:r>
              <a:rPr lang="id-ID" b="1" dirty="0"/>
              <a:t>IV.     Team Pemadam</a:t>
            </a:r>
            <a:endParaRPr lang="en-US" dirty="0"/>
          </a:p>
          <a:p>
            <a:pPr marL="285750" lvl="0" indent="-285750">
              <a:buFont typeface="Wingdings" pitchFamily="2" charset="2"/>
              <a:buChar char="Ø"/>
            </a:pPr>
            <a:r>
              <a:rPr lang="id-ID" dirty="0"/>
              <a:t>Memberikan tenaga bantuan untuk melakukan pemadaman menggunakan hydrant besar yang di tempatkan di setiap lantai</a:t>
            </a:r>
            <a:endParaRPr lang="en-US" dirty="0"/>
          </a:p>
          <a:p>
            <a:pPr marL="285750" lvl="0" indent="-285750">
              <a:buFont typeface="Wingdings" pitchFamily="2" charset="2"/>
              <a:buChar char="Ø"/>
            </a:pPr>
            <a:r>
              <a:rPr lang="id-ID" dirty="0"/>
              <a:t>Berkoordinasi dengan petugas Engineering untuk mematikan power Listrik yang masih hidup</a:t>
            </a:r>
            <a:endParaRPr lang="en-US" dirty="0"/>
          </a:p>
          <a:p>
            <a:pPr marL="285750" lvl="0" indent="-285750">
              <a:buFont typeface="Wingdings" pitchFamily="2" charset="2"/>
              <a:buChar char="Ø"/>
            </a:pPr>
            <a:r>
              <a:rPr lang="id-ID" dirty="0"/>
              <a:t>Membantu team DPK ( Dinas Pemadam Kebakaran ) jika telah tiba di Gedung 1 Park Avenue</a:t>
            </a:r>
            <a:endParaRPr lang="en-US" dirty="0"/>
          </a:p>
          <a:p>
            <a:pPr marL="285750" lvl="0" indent="-285750">
              <a:buFont typeface="Wingdings" pitchFamily="2" charset="2"/>
              <a:buChar char="Ø"/>
            </a:pPr>
            <a:r>
              <a:rPr lang="id-ID" dirty="0"/>
              <a:t>Memberikan laporan setiap perkembangan ke Pos Komando Darurat</a:t>
            </a:r>
            <a:endParaRPr lang="en-US" dirty="0"/>
          </a:p>
          <a:p>
            <a:r>
              <a:rPr lang="id-ID" b="1" dirty="0"/>
              <a:t>V.    Team Keamanan di tempat berhimpun</a:t>
            </a:r>
            <a:endParaRPr lang="en-US" dirty="0"/>
          </a:p>
          <a:p>
            <a:pPr marL="285750" lvl="0" indent="-285750">
              <a:buFont typeface="Wingdings" pitchFamily="2" charset="2"/>
              <a:buChar char="Ø"/>
            </a:pPr>
            <a:r>
              <a:rPr lang="id-ID" dirty="0"/>
              <a:t>Membantu petugas polisi Lalu Lintas mengatur lalu lintas area di pos 1 dan pos </a:t>
            </a:r>
            <a:r>
              <a:rPr lang="en-US" dirty="0"/>
              <a:t>2</a:t>
            </a:r>
          </a:p>
          <a:p>
            <a:pPr marL="285750" lvl="0" indent="-285750">
              <a:buFont typeface="Wingdings" pitchFamily="2" charset="2"/>
              <a:buChar char="Ø"/>
            </a:pPr>
            <a:r>
              <a:rPr lang="id-ID" dirty="0"/>
              <a:t>Mencatat tamu/penghuni yang mengalami kecelakan dan kemudian membawa bersangkuta</a:t>
            </a:r>
            <a:r>
              <a:rPr lang="en-US" dirty="0"/>
              <a:t>n </a:t>
            </a:r>
            <a:r>
              <a:rPr lang="id-ID" dirty="0"/>
              <a:t> Ke pos P3K</a:t>
            </a:r>
            <a:endParaRPr lang="en-US" dirty="0"/>
          </a:p>
          <a:p>
            <a:pPr marL="285750" lvl="0" indent="-285750">
              <a:buFont typeface="Wingdings" pitchFamily="2" charset="2"/>
              <a:buChar char="Ø"/>
            </a:pPr>
            <a:r>
              <a:rPr lang="id-ID" dirty="0"/>
              <a:t>Melarang tamu/penghuni memasuki area gedung kecuali petugas terkait.</a:t>
            </a:r>
            <a:endParaRPr lang="en-US" dirty="0"/>
          </a:p>
          <a:p>
            <a:r>
              <a:rPr lang="id-ID" b="1" dirty="0"/>
              <a:t>VI.   Team Konsumsi</a:t>
            </a:r>
            <a:endParaRPr lang="en-US" dirty="0"/>
          </a:p>
          <a:p>
            <a:pPr marL="285750" lvl="0" indent="-285750">
              <a:buFont typeface="Wingdings" pitchFamily="2" charset="2"/>
              <a:buChar char="Ø"/>
            </a:pPr>
            <a:r>
              <a:rPr lang="id-ID" dirty="0"/>
              <a:t>Menyiakan air aqua di Pos Komando Darurat Pos 1, Pos 2 dan Pos 3 (jatayu)</a:t>
            </a:r>
            <a:endParaRPr lang="en-US" dirty="0"/>
          </a:p>
          <a:p>
            <a:pPr marL="285750" lvl="0" indent="-285750">
              <a:buFont typeface="Wingdings" pitchFamily="2" charset="2"/>
              <a:buChar char="Ø"/>
            </a:pPr>
            <a:r>
              <a:rPr lang="id-ID" dirty="0"/>
              <a:t>Membagikan air aqua keada penghuni di tempat berhimpun/Assembly Point</a:t>
            </a:r>
            <a:endParaRPr lang="en-US" dirty="0"/>
          </a:p>
          <a:p>
            <a:pPr marL="285750" lvl="0" indent="-285750">
              <a:buFont typeface="Wingdings" pitchFamily="2" charset="2"/>
              <a:buChar char="Ø"/>
            </a:pPr>
            <a:r>
              <a:rPr lang="id-ID" dirty="0"/>
              <a:t>Mengontrol persiapan air aqua dan jika habis atau kurang segera melapor ke Pos Komando Darurat</a:t>
            </a:r>
            <a:endParaRPr lang="en-US" dirty="0"/>
          </a:p>
          <a:p>
            <a:r>
              <a:rPr lang="id-ID" b="1" dirty="0"/>
              <a:t>VII.   Team Tehnik</a:t>
            </a:r>
            <a:endParaRPr lang="en-US" dirty="0"/>
          </a:p>
          <a:p>
            <a:pPr marL="285750" lvl="0" indent="-285750">
              <a:buFont typeface="Wingdings" pitchFamily="2" charset="2"/>
              <a:buChar char="Ø"/>
            </a:pPr>
            <a:r>
              <a:rPr lang="id-ID" dirty="0"/>
              <a:t>Menyiapkan lift emergency dan 1 orang operator lift</a:t>
            </a:r>
            <a:endParaRPr lang="en-US" dirty="0"/>
          </a:p>
          <a:p>
            <a:pPr marL="285750" lvl="0" indent="-285750">
              <a:buFont typeface="Wingdings" pitchFamily="2" charset="2"/>
              <a:buChar char="Ø"/>
            </a:pPr>
            <a:r>
              <a:rPr lang="id-ID" dirty="0"/>
              <a:t>Menyiapkan peralatan tambahan bila di perlukan</a:t>
            </a:r>
            <a:endParaRPr lang="en-US" dirty="0"/>
          </a:p>
          <a:p>
            <a:pPr marL="285750" lvl="0" indent="-285750">
              <a:buFont typeface="Wingdings" pitchFamily="2" charset="2"/>
              <a:buChar char="Ø"/>
            </a:pPr>
            <a:r>
              <a:rPr lang="id-ID" dirty="0"/>
              <a:t>Mengontrol dan mengecek semua peralatan evakuasi</a:t>
            </a:r>
            <a:endParaRPr lang="en-US" dirty="0"/>
          </a:p>
          <a:p>
            <a:pPr marL="285750" lvl="0" indent="-285750">
              <a:buFont typeface="Wingdings" pitchFamily="2" charset="2"/>
              <a:buChar char="Ø"/>
            </a:pPr>
            <a:r>
              <a:rPr lang="id-ID" dirty="0"/>
              <a:t>Mematikan power untuk lokasi yang membahayakan</a:t>
            </a:r>
            <a:endParaRPr lang="en-US" dirty="0"/>
          </a:p>
          <a:p>
            <a:pPr marL="285750" lvl="0" indent="-285750">
              <a:buFont typeface="Wingdings" pitchFamily="2" charset="2"/>
              <a:buChar char="Ø"/>
            </a:pPr>
            <a:r>
              <a:rPr lang="id-ID" dirty="0"/>
              <a:t>Menempatkan petugas untuk pembagian lift naik</a:t>
            </a:r>
            <a:endParaRPr lang="en-US" dirty="0"/>
          </a:p>
          <a:p>
            <a:pPr marL="285750" lvl="0" indent="-285750">
              <a:buFont typeface="Wingdings" pitchFamily="2" charset="2"/>
              <a:buChar char="Ø"/>
            </a:pPr>
            <a:r>
              <a:rPr lang="id-ID" dirty="0"/>
              <a:t>Memasang petunjuk (ucapan) terima kasih jika ada latihan evakuasi</a:t>
            </a:r>
            <a:endParaRPr lang="en-US" dirty="0"/>
          </a:p>
          <a:p>
            <a:r>
              <a:rPr lang="id-ID" b="1" dirty="0"/>
              <a:t>VIII. Team Cek Gedung (khusus jika ada gempa)</a:t>
            </a:r>
            <a:endParaRPr lang="en-US" dirty="0"/>
          </a:p>
          <a:p>
            <a:pPr marL="285750" lvl="0" indent="-285750">
              <a:buFont typeface="Wingdings" pitchFamily="2" charset="2"/>
              <a:buChar char="Ø"/>
            </a:pPr>
            <a:r>
              <a:rPr lang="id-ID" dirty="0"/>
              <a:t>Mengecek seluruh area dan mencatat semua temuan</a:t>
            </a:r>
            <a:endParaRPr lang="en-US" dirty="0"/>
          </a:p>
          <a:p>
            <a:pPr marL="285750" lvl="0" indent="-285750">
              <a:buFont typeface="Wingdings" pitchFamily="2" charset="2"/>
              <a:buChar char="Ø"/>
            </a:pPr>
            <a:r>
              <a:rPr lang="id-ID" dirty="0"/>
              <a:t>Melapor ke komando darurat hasil temuan</a:t>
            </a:r>
            <a:endParaRPr lang="en-US" dirty="0"/>
          </a:p>
          <a:p>
            <a:pPr marL="285750" lvl="0" indent="-285750">
              <a:buFont typeface="Wingdings" pitchFamily="2" charset="2"/>
              <a:buChar char="Ø"/>
            </a:pPr>
            <a:r>
              <a:rPr lang="id-ID" dirty="0"/>
              <a:t>Ceklist terlampir</a:t>
            </a:r>
            <a:endParaRPr lang="en-US" dirty="0"/>
          </a:p>
        </p:txBody>
      </p:sp>
    </p:spTree>
    <p:extLst>
      <p:ext uri="{BB962C8B-B14F-4D97-AF65-F5344CB8AC3E}">
        <p14:creationId xmlns:p14="http://schemas.microsoft.com/office/powerpoint/2010/main" val="30356453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scription: IMG_20180305_191411"/>
          <p:cNvPicPr>
            <a:picLocks noChangeAspect="1" noChangeArrowheads="1"/>
          </p:cNvPicPr>
          <p:nvPr/>
        </p:nvPicPr>
        <p:blipFill>
          <a:blip r:embed="rId2">
            <a:extLst>
              <a:ext uri="{28A0092B-C50C-407E-A947-70E740481C1C}">
                <a14:useLocalDpi xmlns:a14="http://schemas.microsoft.com/office/drawing/2010/main" val="0"/>
              </a:ext>
            </a:extLst>
          </a:blip>
          <a:srcRect t="20338" b="18216"/>
          <a:stretch>
            <a:fillRect/>
          </a:stretch>
        </p:blipFill>
        <p:spPr bwMode="auto">
          <a:xfrm>
            <a:off x="154381" y="1223157"/>
            <a:ext cx="5474523" cy="5379523"/>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1" descr="Description: IMG_20180305_1913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8924" y="1223158"/>
            <a:ext cx="5427023" cy="537952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3602696" y="0"/>
            <a:ext cx="517071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smtClean="0">
              <a:ln>
                <a:noFill/>
              </a:ln>
              <a:solidFill>
                <a:srgbClr val="44546A"/>
              </a:solidFill>
              <a:effectLst/>
              <a:latin typeface="Times New Roman" pitchFamily="18" charset="0"/>
              <a:ea typeface="Calibri" pitchFamily="34"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44546A"/>
                </a:solidFill>
                <a:effectLst/>
                <a:latin typeface="Times New Roman" pitchFamily="18" charset="0"/>
                <a:ea typeface="Calibri" pitchFamily="34" charset="0"/>
                <a:cs typeface="Times New Roman" pitchFamily="18" charset="0"/>
              </a:rPr>
              <a:t>TIPS MENYELAMATKAN DIRI</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1" i="0" u="sng" strike="noStrike" cap="none" normalizeH="0" baseline="0" dirty="0" smtClean="0">
                <a:ln>
                  <a:noFill/>
                </a:ln>
                <a:solidFill>
                  <a:srgbClr val="44546A"/>
                </a:solidFill>
                <a:effectLst/>
                <a:latin typeface="Times New Roman" pitchFamily="18" charset="0"/>
                <a:ea typeface="Calibri" pitchFamily="34" charset="0"/>
                <a:cs typeface="Times New Roman" pitchFamily="18" charset="0"/>
              </a:rPr>
              <a:t>SAAT MENGALAMI GEMPA BUMI</a:t>
            </a:r>
            <a:endParaRPr kumimoji="0" lang="en-US" sz="1100" b="0" i="0" u="sng"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Rectangle 4"/>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5" name="Straight Arrow Connector 4"/>
          <p:cNvCxnSpPr>
            <a:stCxn id="3074" idx="3"/>
            <a:endCxn id="3073" idx="1"/>
          </p:cNvCxnSpPr>
          <p:nvPr/>
        </p:nvCxnSpPr>
        <p:spPr>
          <a:xfrm>
            <a:off x="5628904" y="3912919"/>
            <a:ext cx="76002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7027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878" y="154125"/>
            <a:ext cx="11780322" cy="6186309"/>
          </a:xfrm>
          <a:prstGeom prst="rect">
            <a:avLst/>
          </a:prstGeom>
        </p:spPr>
        <p:txBody>
          <a:bodyPr wrap="square">
            <a:spAutoFit/>
          </a:bodyPr>
          <a:lstStyle/>
          <a:p>
            <a:r>
              <a:rPr lang="id-ID" dirty="0"/>
              <a:t>Gempa bumi merupakan salah satu bencana yang sering terjadi di Indonesia dan juga di beberapa Negara lain. Di Indonesia gempa sering terjadi karena Negara ini terletak pada pertemuan  tiga lempeng utara dunia, yaitu lempeng</a:t>
            </a:r>
            <a:r>
              <a:rPr lang="id-ID" b="1" dirty="0"/>
              <a:t> AUSTRALIA, EURASIA dan PASIFIK</a:t>
            </a:r>
            <a:r>
              <a:rPr lang="id-ID" dirty="0"/>
              <a:t>. Selain itu gempa bumi juga bisa disebabkan oleh aktivitas gunung berapi dan jatuhnya bebatuan.</a:t>
            </a:r>
            <a:endParaRPr lang="en-US" dirty="0"/>
          </a:p>
          <a:p>
            <a:r>
              <a:rPr lang="id-ID" dirty="0"/>
              <a:t>Apabila kita mengingat pada peristiwa gempa berkekuatan 5,9 skala richter di Yogyakarta pada 22 mei 2007, kita pasti akan mengingat apa yang terjadi disana. Sebanyak 5.778 orang meninggal dunia, 37.883 orang yang mengalami luka-luka  dan lebih dari 600.000 rumah rusak. Sebanyak 2.111.872 orang di Sembilan kabupaten terpaksa mengungsi akibat rumah tinggal mereka hancur karena gempa.</a:t>
            </a:r>
            <a:endParaRPr lang="en-US" dirty="0"/>
          </a:p>
          <a:p>
            <a:r>
              <a:rPr lang="id-ID" dirty="0"/>
              <a:t>Dari peristiwa gempa bumi yang melanda Yogyakarta, kita dapat menyadari bahwa betapa mengerikannya  gempa bumi. Oleh karena itu mari kita perhatikan bahwa informasi penting dari palang merah Indonesia (PMI) mengenai apa yang harus dilakukan untuk menghadapi gempa bumi‼.</a:t>
            </a:r>
            <a:endParaRPr lang="en-US" dirty="0"/>
          </a:p>
          <a:p>
            <a:r>
              <a:rPr lang="id-ID" b="1" dirty="0"/>
              <a:t> </a:t>
            </a:r>
            <a:endParaRPr lang="en-US" dirty="0"/>
          </a:p>
          <a:p>
            <a:pPr algn="ctr"/>
            <a:r>
              <a:rPr lang="en-US" b="1" u="sng" dirty="0"/>
              <a:t>PERSIAPAN SEBELUM TERJADI GEMPA BUMI</a:t>
            </a:r>
            <a:endParaRPr lang="en-US" dirty="0"/>
          </a:p>
          <a:p>
            <a:r>
              <a:rPr lang="en-US" dirty="0" err="1"/>
              <a:t>Anda</a:t>
            </a:r>
            <a:r>
              <a:rPr lang="en-US" dirty="0"/>
              <a:t> </a:t>
            </a:r>
            <a:r>
              <a:rPr lang="en-US" dirty="0" err="1"/>
              <a:t>dapat</a:t>
            </a:r>
            <a:r>
              <a:rPr lang="en-US" dirty="0"/>
              <a:t> </a:t>
            </a:r>
            <a:r>
              <a:rPr lang="en-US" dirty="0" err="1"/>
              <a:t>melakukan</a:t>
            </a:r>
            <a:r>
              <a:rPr lang="en-US" dirty="0"/>
              <a:t> </a:t>
            </a:r>
            <a:r>
              <a:rPr lang="en-US" dirty="0" err="1"/>
              <a:t>kesiapsiagaan</a:t>
            </a:r>
            <a:r>
              <a:rPr lang="en-US" dirty="0"/>
              <a:t> </a:t>
            </a:r>
            <a:r>
              <a:rPr lang="en-US" dirty="0" err="1"/>
              <a:t>sebelum</a:t>
            </a:r>
            <a:r>
              <a:rPr lang="en-US" dirty="0"/>
              <a:t> </a:t>
            </a:r>
            <a:r>
              <a:rPr lang="en-US" dirty="0" err="1"/>
              <a:t>bencana</a:t>
            </a:r>
            <a:r>
              <a:rPr lang="en-US" dirty="0"/>
              <a:t> </a:t>
            </a:r>
            <a:r>
              <a:rPr lang="en-US" dirty="0" err="1"/>
              <a:t>gempabumi</a:t>
            </a:r>
            <a:r>
              <a:rPr lang="en-US" dirty="0"/>
              <a:t> </a:t>
            </a:r>
            <a:r>
              <a:rPr lang="en-US" dirty="0" err="1"/>
              <a:t>tiba</a:t>
            </a:r>
            <a:r>
              <a:rPr lang="en-US" dirty="0"/>
              <a:t>, </a:t>
            </a:r>
            <a:r>
              <a:rPr lang="en-US" dirty="0" err="1"/>
              <a:t>seperti</a:t>
            </a:r>
            <a:r>
              <a:rPr lang="en-US" dirty="0"/>
              <a:t> :</a:t>
            </a:r>
          </a:p>
          <a:p>
            <a:pPr marL="285750" lvl="0" indent="-285750">
              <a:buFont typeface="Wingdings" pitchFamily="2" charset="2"/>
              <a:buChar char="Ø"/>
            </a:pPr>
            <a:r>
              <a:rPr lang="id-ID" dirty="0"/>
              <a:t>mengenali daerah sekitar tempat tinggal anda (apakah termasuk rawan gempa bumi atau tidak).</a:t>
            </a:r>
            <a:endParaRPr lang="en-US" dirty="0"/>
          </a:p>
          <a:p>
            <a:pPr marL="285750" lvl="0" indent="-285750">
              <a:buFont typeface="Wingdings" pitchFamily="2" charset="2"/>
              <a:buChar char="Ø"/>
            </a:pPr>
            <a:r>
              <a:rPr lang="id-ID" dirty="0"/>
              <a:t>ketika masuk kesebuah gedung atau bangunan, perhatikan dimana letak pintu keluar, tangga darurat, atau cara-cara untuk mengeluarkan diri  sewaktu-waktu harus menyelamatkan diri.</a:t>
            </a:r>
            <a:endParaRPr lang="en-US" dirty="0"/>
          </a:p>
          <a:p>
            <a:pPr marL="285750" lvl="0" indent="-285750">
              <a:buFont typeface="Wingdings" pitchFamily="2" charset="2"/>
              <a:buChar char="Ø"/>
            </a:pPr>
            <a:r>
              <a:rPr lang="id-ID" dirty="0"/>
              <a:t>di dalam ruangan tempat anda berdiam, perhatikan tempat-tempat yang aman untuk berlindung ketika gempa terjadi</a:t>
            </a:r>
            <a:r>
              <a:rPr lang="id-ID" dirty="0" smtClean="0"/>
              <a:t>.</a:t>
            </a:r>
            <a:endParaRPr lang="en-US" dirty="0" smtClean="0"/>
          </a:p>
          <a:p>
            <a:pPr marL="285750" lvl="0" indent="-285750">
              <a:buFont typeface="Wingdings" pitchFamily="2" charset="2"/>
              <a:buChar char="Ø"/>
            </a:pPr>
            <a:r>
              <a:rPr lang="id-ID" dirty="0"/>
              <a:t>perhatikan juga tempat yang berbahaya  jika gempa terjadi, seperti didekat kaca, tiang atau pilar, lemari,dan lain-lain</a:t>
            </a:r>
            <a:endParaRPr lang="en-US" dirty="0"/>
          </a:p>
          <a:p>
            <a:pPr marL="285750" lvl="0" indent="-285750">
              <a:buFont typeface="Wingdings" pitchFamily="2" charset="2"/>
              <a:buChar char="Ø"/>
            </a:pPr>
            <a:r>
              <a:rPr lang="id-ID" dirty="0"/>
              <a:t>catat dan simpan nomor-nomor telepon penting yang harus dihubungi saat gempa terjadi seperti PMI, rumah sakit, pemadam kebakaran, polisi, dan lain-lain.</a:t>
            </a:r>
            <a:endParaRPr lang="en-US" dirty="0"/>
          </a:p>
          <a:p>
            <a:pPr marL="285750" lvl="0" indent="-285750">
              <a:buFont typeface="Wingdings" pitchFamily="2" charset="2"/>
              <a:buChar char="Ø"/>
            </a:pPr>
            <a:r>
              <a:rPr lang="id-ID" dirty="0"/>
              <a:t>matikan kran air, kompor gas, dan listrik jika selesai digunakan.</a:t>
            </a:r>
            <a:endParaRPr lang="en-US" dirty="0"/>
          </a:p>
          <a:p>
            <a:pPr marL="285750" lvl="0" indent="-285750">
              <a:buFont typeface="Wingdings" pitchFamily="2" charset="2"/>
              <a:buChar char="Ø"/>
            </a:pPr>
            <a:endParaRPr lang="en-US" dirty="0"/>
          </a:p>
        </p:txBody>
      </p:sp>
    </p:spTree>
    <p:extLst>
      <p:ext uri="{BB962C8B-B14F-4D97-AF65-F5344CB8AC3E}">
        <p14:creationId xmlns:p14="http://schemas.microsoft.com/office/powerpoint/2010/main" val="15305207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8758" y="265008"/>
            <a:ext cx="11637819" cy="6186309"/>
          </a:xfrm>
          <a:prstGeom prst="rect">
            <a:avLst/>
          </a:prstGeom>
        </p:spPr>
        <p:txBody>
          <a:bodyPr wrap="square">
            <a:spAutoFit/>
          </a:bodyPr>
          <a:lstStyle/>
          <a:p>
            <a:pPr algn="ctr"/>
            <a:r>
              <a:rPr lang="id-ID" b="1" u="sng" dirty="0"/>
              <a:t>TINDAKAN KETIKA GEMPA TERJADI</a:t>
            </a:r>
            <a:endParaRPr lang="en-US" dirty="0"/>
          </a:p>
          <a:p>
            <a:r>
              <a:rPr lang="id-ID" dirty="0"/>
              <a:t>Saat terjadi gempa tetaplah tenang,  lalu lakukan tindakan sebagai berikut :</a:t>
            </a:r>
            <a:endParaRPr lang="en-US" dirty="0"/>
          </a:p>
          <a:p>
            <a:r>
              <a:rPr lang="id-ID" dirty="0"/>
              <a:t> </a:t>
            </a:r>
            <a:endParaRPr lang="en-US" dirty="0"/>
          </a:p>
          <a:p>
            <a:pPr marL="342900" lvl="0" indent="-342900">
              <a:buFont typeface="+mj-lt"/>
              <a:buAutoNum type="arabicPeriod"/>
            </a:pPr>
            <a:r>
              <a:rPr lang="id-ID" b="1" dirty="0" smtClean="0"/>
              <a:t>Jika berada didalam rumah</a:t>
            </a:r>
            <a:endParaRPr lang="en-US" dirty="0" smtClean="0"/>
          </a:p>
          <a:p>
            <a:r>
              <a:rPr lang="id-ID" dirty="0" smtClean="0"/>
              <a:t>Berusaha menyelamatkan diri dan menyelamatkan keluarga anda. Berlindung lah dibawah meja agar tubuh</a:t>
            </a:r>
            <a:endParaRPr lang="en-US" dirty="0" smtClean="0"/>
          </a:p>
          <a:p>
            <a:r>
              <a:rPr lang="id-ID" dirty="0" smtClean="0"/>
              <a:t>Tidak terkena benda-benda yang berjatuhan. Lindungi kepala anda dengan apa  saja, misalnya bantal,papan, atau kedua tangan dengan posisi terlungkup.</a:t>
            </a:r>
            <a:endParaRPr lang="en-US" dirty="0" smtClean="0"/>
          </a:p>
          <a:p>
            <a:r>
              <a:rPr lang="id-ID" dirty="0" smtClean="0"/>
              <a:t> </a:t>
            </a:r>
            <a:endParaRPr lang="en-US" dirty="0" smtClean="0"/>
          </a:p>
          <a:p>
            <a:pPr lvl="0"/>
            <a:r>
              <a:rPr lang="en-US" b="1" dirty="0" smtClean="0"/>
              <a:t>2. </a:t>
            </a:r>
            <a:r>
              <a:rPr lang="id-ID" b="1" dirty="0" smtClean="0"/>
              <a:t>Jika </a:t>
            </a:r>
            <a:r>
              <a:rPr lang="id-ID" b="1" dirty="0"/>
              <a:t>berada diluar rumah</a:t>
            </a:r>
            <a:endParaRPr lang="en-US" dirty="0"/>
          </a:p>
          <a:p>
            <a:r>
              <a:rPr lang="id-ID" dirty="0"/>
              <a:t>Merunduk dan lindungi kepala anda, lalu bergeraklah menjauh dari gedung dan tiang menuju ke daerah terbuka. Jangan melakukan tindakan apapun, tunggulah sampai keadaan benar-benar tenang karena setelah gempa pertama biasa nya ada gempa susulan.</a:t>
            </a:r>
            <a:endParaRPr lang="en-US" dirty="0"/>
          </a:p>
          <a:p>
            <a:r>
              <a:rPr lang="id-ID" dirty="0"/>
              <a:t> </a:t>
            </a:r>
            <a:endParaRPr lang="en-US" dirty="0"/>
          </a:p>
          <a:p>
            <a:pPr lvl="0"/>
            <a:r>
              <a:rPr lang="en-US" b="1" dirty="0" smtClean="0"/>
              <a:t>3. </a:t>
            </a:r>
            <a:r>
              <a:rPr lang="id-ID" b="1" dirty="0" smtClean="0"/>
              <a:t>Jika </a:t>
            </a:r>
            <a:r>
              <a:rPr lang="id-ID" b="1" dirty="0"/>
              <a:t>berada dipusat perbelanjaan atau ditempat umum lainnya.</a:t>
            </a:r>
            <a:endParaRPr lang="en-US" dirty="0"/>
          </a:p>
          <a:p>
            <a:r>
              <a:rPr lang="id-ID" dirty="0"/>
              <a:t>Usahakan untuk tetap tenang, biasanya dikerumunan orang dalam bencana berpotensi kepanikan. Ikuti petunjuk dari security atau petugas penyelamat .</a:t>
            </a:r>
            <a:endParaRPr lang="en-US" dirty="0"/>
          </a:p>
          <a:p>
            <a:r>
              <a:rPr lang="en-US" dirty="0"/>
              <a:t> </a:t>
            </a:r>
          </a:p>
          <a:p>
            <a:pPr lvl="0"/>
            <a:r>
              <a:rPr lang="en-US" b="1" dirty="0" smtClean="0"/>
              <a:t>4. </a:t>
            </a:r>
            <a:r>
              <a:rPr lang="id-ID" b="1" dirty="0" smtClean="0"/>
              <a:t>Jika </a:t>
            </a:r>
            <a:r>
              <a:rPr lang="id-ID" b="1" dirty="0"/>
              <a:t>berada didalam kendaraan</a:t>
            </a:r>
            <a:endParaRPr lang="en-US" dirty="0"/>
          </a:p>
          <a:p>
            <a:r>
              <a:rPr lang="en-US" dirty="0"/>
              <a:t> </a:t>
            </a:r>
            <a:r>
              <a:rPr lang="id-ID" dirty="0" smtClean="0"/>
              <a:t>Berpeganganlah </a:t>
            </a:r>
            <a:r>
              <a:rPr lang="id-ID" dirty="0"/>
              <a:t>dengan erat pada tiang atau apapun didekat anda sehingga tidak terjatuh dari guncangan gempa atau jika kendaraan berhenti secara mendadak. Tetaplah tenang dan ikuti perintah atau petunjuk dari petugas. Mintalah pengemudi untuk menghentikan kendaraan. Setelah itu bergeraklah ketempat yang terbuka</a:t>
            </a:r>
            <a:r>
              <a:rPr lang="id-ID" dirty="0" smtClean="0"/>
              <a:t>.</a:t>
            </a:r>
            <a:endParaRPr lang="en-US" dirty="0" smtClean="0"/>
          </a:p>
          <a:p>
            <a:endParaRPr lang="en-US" dirty="0"/>
          </a:p>
        </p:txBody>
      </p:sp>
    </p:spTree>
    <p:extLst>
      <p:ext uri="{BB962C8B-B14F-4D97-AF65-F5344CB8AC3E}">
        <p14:creationId xmlns:p14="http://schemas.microsoft.com/office/powerpoint/2010/main" val="7395034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7511" y="303557"/>
            <a:ext cx="11269683" cy="3970318"/>
          </a:xfrm>
          <a:prstGeom prst="rect">
            <a:avLst/>
          </a:prstGeom>
        </p:spPr>
        <p:txBody>
          <a:bodyPr wrap="square">
            <a:spAutoFit/>
          </a:bodyPr>
          <a:lstStyle/>
          <a:p>
            <a:pPr lvl="0"/>
            <a:r>
              <a:rPr lang="en-US" b="1" dirty="0" smtClean="0"/>
              <a:t>5. </a:t>
            </a:r>
            <a:r>
              <a:rPr lang="id-ID" b="1" dirty="0" smtClean="0"/>
              <a:t>Jika </a:t>
            </a:r>
            <a:r>
              <a:rPr lang="id-ID" b="1" dirty="0"/>
              <a:t>berada digunung atau pantai.</a:t>
            </a:r>
            <a:endParaRPr lang="en-US" dirty="0"/>
          </a:p>
          <a:p>
            <a:r>
              <a:rPr lang="id-ID" dirty="0"/>
              <a:t>Gempa dapat menimbulkan longsor digunung atau perbukitan. Jika anda berada dipegunungan, bergeraklah ketempat yang aman seprti lapangan terbuka yang jauh dari daerah lereng. Gempa dibawah laut bisa menimbulkan gelombang tsunami, jika gempa itu terjadi bergeraklah kedataran yang lebih tinggi.</a:t>
            </a:r>
            <a:endParaRPr lang="en-US" dirty="0"/>
          </a:p>
          <a:p>
            <a:r>
              <a:rPr lang="id-ID" b="1" dirty="0"/>
              <a:t> </a:t>
            </a:r>
            <a:endParaRPr lang="en-US" dirty="0"/>
          </a:p>
          <a:p>
            <a:pPr algn="ctr"/>
            <a:r>
              <a:rPr lang="id-ID" b="1" u="sng" dirty="0"/>
              <a:t>TINDAKAN SETELAH GEMPA TERJADI</a:t>
            </a:r>
            <a:endParaRPr lang="en-US" dirty="0"/>
          </a:p>
          <a:p>
            <a:r>
              <a:rPr lang="id-ID" dirty="0"/>
              <a:t>Setelah bencana gempa bumi terjadi, lakukanlah langkah-langkah berikut :</a:t>
            </a:r>
            <a:endParaRPr lang="en-US" dirty="0"/>
          </a:p>
          <a:p>
            <a:pPr lvl="0"/>
            <a:r>
              <a:rPr lang="id-ID" dirty="0"/>
              <a:t>bila anda masih berada di dalam ruangan atau gedung, segeralah keluar.</a:t>
            </a:r>
            <a:endParaRPr lang="en-US" dirty="0"/>
          </a:p>
          <a:p>
            <a:pPr lvl="0"/>
            <a:r>
              <a:rPr lang="id-ID" dirty="0"/>
              <a:t>periksalah keadaan  anda sendiri, apakah ada bagian tubuh anda yang terluka atau tertimpa benda-benda.</a:t>
            </a:r>
            <a:endParaRPr lang="en-US" dirty="0"/>
          </a:p>
          <a:p>
            <a:pPr lvl="0"/>
            <a:r>
              <a:rPr lang="id-ID" dirty="0"/>
              <a:t>mintalah orang dewasa untuk mematikan aliran listrik dan gas.</a:t>
            </a:r>
            <a:endParaRPr lang="en-US" dirty="0"/>
          </a:p>
          <a:p>
            <a:pPr lvl="0"/>
            <a:r>
              <a:rPr lang="id-ID" dirty="0"/>
              <a:t>janganlah menyalakan api, karena bisa terjadi kebocoran gas atau tumpahan bahan bakar.</a:t>
            </a:r>
            <a:endParaRPr lang="en-US" dirty="0"/>
          </a:p>
          <a:p>
            <a:pPr lvl="0"/>
            <a:r>
              <a:rPr lang="id-ID" dirty="0"/>
              <a:t>jika anda merasa mampu, berilah pertolongan pertama kepada orang-orang yang membutuhkan pertolongan berada disekitar mu.</a:t>
            </a:r>
            <a:endParaRPr lang="en-US" dirty="0"/>
          </a:p>
          <a:p>
            <a:pPr lvl="0"/>
            <a:r>
              <a:rPr lang="id-ID" dirty="0"/>
              <a:t>dengarkanlah informasi dari sumber-sumber yang terpecaya dan bertindaklah sesuai himbauan.</a:t>
            </a:r>
            <a:endParaRPr lang="en-US" dirty="0"/>
          </a:p>
        </p:txBody>
      </p:sp>
      <p:pic>
        <p:nvPicPr>
          <p:cNvPr id="4098" name="Picture 2" descr="IMG_20180312_1414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8838" y="4273874"/>
            <a:ext cx="5389562" cy="243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313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G_20180312_1412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507" y="130629"/>
            <a:ext cx="2873828" cy="6472052"/>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IMG_20180312_1413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356" y="130628"/>
            <a:ext cx="2707554" cy="556952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G_20180312_1413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7056" y="130628"/>
            <a:ext cx="3178175" cy="6602681"/>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IMG_20180312_1414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85230" y="130628"/>
            <a:ext cx="3183019" cy="6602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9332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4" y="118335"/>
            <a:ext cx="10515600" cy="796065"/>
          </a:xfrm>
        </p:spPr>
        <p:txBody>
          <a:bodyPr>
            <a:noAutofit/>
          </a:bodyPr>
          <a:lstStyle/>
          <a:p>
            <a:pPr algn="ctr"/>
            <a:r>
              <a:rPr lang="en-US" sz="3600" dirty="0" smtClean="0"/>
              <a:t/>
            </a:r>
            <a:br>
              <a:rPr lang="en-US" sz="3600" dirty="0" smtClean="0"/>
            </a:br>
            <a:r>
              <a:rPr lang="en-US" sz="2800" dirty="0">
                <a:solidFill>
                  <a:schemeClr val="tx2"/>
                </a:solidFill>
                <a:latin typeface="Arial Black" pitchFamily="34" charset="0"/>
              </a:rPr>
              <a:t>STRUKTUR ORGANISASI KEADAAN DARURAT</a:t>
            </a:r>
            <a:r>
              <a:rPr lang="en-US" sz="2800" dirty="0">
                <a:solidFill>
                  <a:schemeClr val="tx2"/>
                </a:solidFill>
              </a:rPr>
              <a:t/>
            </a:r>
            <a:br>
              <a:rPr lang="en-US" sz="2800" dirty="0">
                <a:solidFill>
                  <a:schemeClr val="tx2"/>
                </a:solidFill>
              </a:rPr>
            </a:br>
            <a:r>
              <a:rPr lang="en-US" sz="2000" dirty="0">
                <a:solidFill>
                  <a:schemeClr val="tx2"/>
                </a:solidFill>
                <a:latin typeface="Arial Black" pitchFamily="34" charset="0"/>
              </a:rPr>
              <a:t>KEBAKARAN, GEMPA BUMI, ANCAMAN BOM,BANJIR</a:t>
            </a:r>
            <a:br>
              <a:rPr lang="en-US" sz="2000" dirty="0">
                <a:solidFill>
                  <a:schemeClr val="tx2"/>
                </a:solidFill>
                <a:latin typeface="Arial Black" pitchFamily="34" charset="0"/>
              </a:rPr>
            </a:br>
            <a:endParaRPr lang="en-US" sz="1800" dirty="0">
              <a:solidFill>
                <a:schemeClr val="tx2"/>
              </a:solidFill>
              <a:latin typeface="Arial Black" pitchFamily="34" charset="0"/>
            </a:endParaRPr>
          </a:p>
        </p:txBody>
      </p:sp>
      <p:sp>
        <p:nvSpPr>
          <p:cNvPr id="11" name="Rectangle 10"/>
          <p:cNvSpPr/>
          <p:nvPr/>
        </p:nvSpPr>
        <p:spPr>
          <a:xfrm>
            <a:off x="5048823" y="1121937"/>
            <a:ext cx="2431228" cy="833717"/>
          </a:xfrm>
          <a:prstGeom prst="rect">
            <a:avLst/>
          </a:prstGeom>
          <a:solidFill>
            <a:schemeClr val="accent1">
              <a:lumMod val="40000"/>
              <a:lumOff val="60000"/>
            </a:schemeClr>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smtClean="0"/>
          </a:p>
          <a:p>
            <a:pPr algn="ctr"/>
            <a:r>
              <a:rPr lang="en-US" dirty="0" smtClean="0"/>
              <a:t>KOMANDO DARURAT</a:t>
            </a:r>
          </a:p>
          <a:p>
            <a:pPr algn="ctr"/>
            <a:r>
              <a:rPr lang="en-US" dirty="0" smtClean="0"/>
              <a:t>PROPERTY MANAGER</a:t>
            </a:r>
          </a:p>
          <a:p>
            <a:pPr algn="ctr"/>
            <a:endParaRPr lang="en-US" dirty="0"/>
          </a:p>
        </p:txBody>
      </p:sp>
      <p:sp>
        <p:nvSpPr>
          <p:cNvPr id="12" name="Rectangle 11"/>
          <p:cNvSpPr/>
          <p:nvPr/>
        </p:nvSpPr>
        <p:spPr>
          <a:xfrm>
            <a:off x="5048823" y="2165847"/>
            <a:ext cx="2431228" cy="833717"/>
          </a:xfrm>
          <a:prstGeom prst="rect">
            <a:avLst/>
          </a:prstGeom>
          <a:solidFill>
            <a:schemeClr val="accent1">
              <a:lumMod val="40000"/>
              <a:lumOff val="60000"/>
            </a:schemeClr>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smtClean="0"/>
          </a:p>
          <a:p>
            <a:pPr algn="ctr"/>
            <a:r>
              <a:rPr lang="en-US" dirty="0" smtClean="0"/>
              <a:t>CHIEF SECURITY</a:t>
            </a:r>
          </a:p>
          <a:p>
            <a:pPr algn="ctr"/>
            <a:r>
              <a:rPr lang="en-US" dirty="0" smtClean="0"/>
              <a:t>CHIEF ENGINEERING</a:t>
            </a:r>
          </a:p>
          <a:p>
            <a:pPr algn="ctr"/>
            <a:r>
              <a:rPr lang="en-US" dirty="0" smtClean="0"/>
              <a:t>CHIEF HOUSEKEEPING</a:t>
            </a:r>
          </a:p>
          <a:p>
            <a:pPr algn="ctr"/>
            <a:endParaRPr lang="en-US" dirty="0"/>
          </a:p>
        </p:txBody>
      </p:sp>
      <p:sp>
        <p:nvSpPr>
          <p:cNvPr id="17" name="Rectangle 16"/>
          <p:cNvSpPr/>
          <p:nvPr/>
        </p:nvSpPr>
        <p:spPr>
          <a:xfrm>
            <a:off x="8730107" y="4227617"/>
            <a:ext cx="1684551" cy="579912"/>
          </a:xfrm>
          <a:prstGeom prst="rect">
            <a:avLst/>
          </a:prstGeom>
          <a:solidFill>
            <a:schemeClr val="accent1">
              <a:lumMod val="40000"/>
              <a:lumOff val="60000"/>
            </a:schemeClr>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TR</a:t>
            </a:r>
          </a:p>
          <a:p>
            <a:pPr algn="ctr"/>
            <a:r>
              <a:rPr lang="en-US" dirty="0"/>
              <a:t>TEAM </a:t>
            </a:r>
            <a:endParaRPr lang="en-US" dirty="0" smtClean="0"/>
          </a:p>
          <a:p>
            <a:pPr algn="ctr"/>
            <a:r>
              <a:rPr lang="en-US" dirty="0" smtClean="0"/>
              <a:t>PENGHUBUNG</a:t>
            </a:r>
          </a:p>
          <a:p>
            <a:pPr algn="ctr"/>
            <a:endParaRPr lang="en-US" dirty="0"/>
          </a:p>
        </p:txBody>
      </p:sp>
      <p:sp>
        <p:nvSpPr>
          <p:cNvPr id="21" name="Rectangle 20"/>
          <p:cNvSpPr/>
          <p:nvPr/>
        </p:nvSpPr>
        <p:spPr>
          <a:xfrm>
            <a:off x="5547523" y="4227617"/>
            <a:ext cx="1433828" cy="579912"/>
          </a:xfrm>
          <a:prstGeom prst="rect">
            <a:avLst/>
          </a:prstGeom>
          <a:solidFill>
            <a:schemeClr val="accent1">
              <a:lumMod val="40000"/>
              <a:lumOff val="60000"/>
            </a:schemeClr>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ENG</a:t>
            </a:r>
          </a:p>
          <a:p>
            <a:pPr algn="ctr"/>
            <a:r>
              <a:rPr lang="en-US" dirty="0" smtClean="0"/>
              <a:t>TEAM TEHNIK</a:t>
            </a:r>
          </a:p>
          <a:p>
            <a:pPr algn="ctr"/>
            <a:endParaRPr lang="en-US" dirty="0"/>
          </a:p>
        </p:txBody>
      </p:sp>
      <p:sp>
        <p:nvSpPr>
          <p:cNvPr id="22" name="Rectangle 21"/>
          <p:cNvSpPr/>
          <p:nvPr/>
        </p:nvSpPr>
        <p:spPr>
          <a:xfrm>
            <a:off x="3805346" y="4227617"/>
            <a:ext cx="1603168" cy="579912"/>
          </a:xfrm>
          <a:prstGeom prst="rect">
            <a:avLst/>
          </a:prstGeom>
          <a:solidFill>
            <a:schemeClr val="accent1">
              <a:lumMod val="40000"/>
              <a:lumOff val="60000"/>
            </a:schemeClr>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SEC</a:t>
            </a:r>
          </a:p>
          <a:p>
            <a:pPr algn="ctr"/>
            <a:r>
              <a:rPr lang="en-US" dirty="0"/>
              <a:t>TEAM PENGAMANAN</a:t>
            </a:r>
          </a:p>
          <a:p>
            <a:pPr algn="ctr"/>
            <a:endParaRPr lang="en-US" dirty="0"/>
          </a:p>
        </p:txBody>
      </p:sp>
      <p:sp>
        <p:nvSpPr>
          <p:cNvPr id="24" name="Rectangle 23"/>
          <p:cNvSpPr/>
          <p:nvPr/>
        </p:nvSpPr>
        <p:spPr>
          <a:xfrm>
            <a:off x="2365374" y="4227617"/>
            <a:ext cx="1232850" cy="579912"/>
          </a:xfrm>
          <a:prstGeom prst="rect">
            <a:avLst/>
          </a:prstGeom>
          <a:solidFill>
            <a:schemeClr val="accent1">
              <a:lumMod val="40000"/>
              <a:lumOff val="60000"/>
            </a:schemeClr>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SEC        HK</a:t>
            </a:r>
          </a:p>
          <a:p>
            <a:pPr algn="ctr"/>
            <a:r>
              <a:rPr lang="en-US" dirty="0"/>
              <a:t>TEAM MEDIS P3K</a:t>
            </a:r>
          </a:p>
          <a:p>
            <a:pPr algn="ctr"/>
            <a:endParaRPr lang="en-US" dirty="0"/>
          </a:p>
        </p:txBody>
      </p:sp>
      <p:sp>
        <p:nvSpPr>
          <p:cNvPr id="25" name="Rectangle 24"/>
          <p:cNvSpPr/>
          <p:nvPr/>
        </p:nvSpPr>
        <p:spPr>
          <a:xfrm>
            <a:off x="939910" y="4227618"/>
            <a:ext cx="1210405" cy="579909"/>
          </a:xfrm>
          <a:prstGeom prst="rect">
            <a:avLst/>
          </a:prstGeom>
          <a:solidFill>
            <a:schemeClr val="accent1">
              <a:lumMod val="40000"/>
              <a:lumOff val="60000"/>
            </a:schemeClr>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SEC       HK</a:t>
            </a:r>
          </a:p>
          <a:p>
            <a:pPr algn="ctr"/>
            <a:r>
              <a:rPr lang="en-US" dirty="0"/>
              <a:t>TEAM EVAKUASI</a:t>
            </a:r>
          </a:p>
          <a:p>
            <a:pPr algn="ctr"/>
            <a:endParaRPr lang="en-US" dirty="0"/>
          </a:p>
        </p:txBody>
      </p:sp>
      <p:sp>
        <p:nvSpPr>
          <p:cNvPr id="26" name="Rectangle 25"/>
          <p:cNvSpPr/>
          <p:nvPr/>
        </p:nvSpPr>
        <p:spPr>
          <a:xfrm>
            <a:off x="7150691" y="4227617"/>
            <a:ext cx="1433828" cy="579912"/>
          </a:xfrm>
          <a:prstGeom prst="rect">
            <a:avLst/>
          </a:prstGeom>
          <a:solidFill>
            <a:schemeClr val="accent1">
              <a:lumMod val="40000"/>
              <a:lumOff val="60000"/>
            </a:schemeClr>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GA</a:t>
            </a:r>
          </a:p>
          <a:p>
            <a:pPr algn="ctr"/>
            <a:r>
              <a:rPr lang="en-US" dirty="0"/>
              <a:t>TEAM LOGISTIC</a:t>
            </a:r>
          </a:p>
          <a:p>
            <a:pPr algn="ctr"/>
            <a:endParaRPr lang="en-US" dirty="0"/>
          </a:p>
        </p:txBody>
      </p:sp>
      <p:sp>
        <p:nvSpPr>
          <p:cNvPr id="27" name="Rectangle 26"/>
          <p:cNvSpPr/>
          <p:nvPr/>
        </p:nvSpPr>
        <p:spPr>
          <a:xfrm>
            <a:off x="10535159" y="4227616"/>
            <a:ext cx="1433828" cy="591786"/>
          </a:xfrm>
          <a:prstGeom prst="rect">
            <a:avLst/>
          </a:prstGeom>
          <a:solidFill>
            <a:schemeClr val="accent1">
              <a:lumMod val="40000"/>
              <a:lumOff val="60000"/>
            </a:schemeClr>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SEC        HK</a:t>
            </a:r>
          </a:p>
          <a:p>
            <a:pPr algn="ctr"/>
            <a:r>
              <a:rPr lang="en-US" dirty="0" smtClean="0"/>
              <a:t>TEAM</a:t>
            </a:r>
          </a:p>
          <a:p>
            <a:pPr algn="ctr"/>
            <a:r>
              <a:rPr lang="en-US" dirty="0" smtClean="0"/>
              <a:t> </a:t>
            </a:r>
            <a:r>
              <a:rPr lang="en-US" dirty="0"/>
              <a:t>SISIR</a:t>
            </a:r>
          </a:p>
          <a:p>
            <a:pPr algn="ctr"/>
            <a:endParaRPr lang="en-US" dirty="0"/>
          </a:p>
        </p:txBody>
      </p:sp>
      <p:cxnSp>
        <p:nvCxnSpPr>
          <p:cNvPr id="28" name="Straight Connector 27"/>
          <p:cNvCxnSpPr>
            <a:stCxn id="12" idx="0"/>
          </p:cNvCxnSpPr>
          <p:nvPr/>
        </p:nvCxnSpPr>
        <p:spPr>
          <a:xfrm flipV="1">
            <a:off x="6264437" y="1955653"/>
            <a:ext cx="0" cy="2101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264437" y="3002047"/>
            <a:ext cx="0" cy="9761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545109" y="3296933"/>
            <a:ext cx="9706962"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27" idx="0"/>
          </p:cNvCxnSpPr>
          <p:nvPr/>
        </p:nvCxnSpPr>
        <p:spPr>
          <a:xfrm>
            <a:off x="11252074" y="3296936"/>
            <a:ext cx="2" cy="9306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9540917" y="3296937"/>
            <a:ext cx="0" cy="6662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867604" y="3296935"/>
            <a:ext cx="0" cy="6788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4606930" y="3296937"/>
            <a:ext cx="0" cy="6662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endCxn id="24" idx="0"/>
          </p:cNvCxnSpPr>
          <p:nvPr/>
        </p:nvCxnSpPr>
        <p:spPr>
          <a:xfrm flipH="1">
            <a:off x="2981799" y="3296936"/>
            <a:ext cx="13956" cy="9306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25" idx="0"/>
          </p:cNvCxnSpPr>
          <p:nvPr/>
        </p:nvCxnSpPr>
        <p:spPr>
          <a:xfrm>
            <a:off x="1545109" y="3293768"/>
            <a:ext cx="0" cy="9338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662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5631" y="240568"/>
            <a:ext cx="11839699" cy="2585323"/>
          </a:xfrm>
          <a:prstGeom prst="rect">
            <a:avLst/>
          </a:prstGeom>
        </p:spPr>
        <p:txBody>
          <a:bodyPr wrap="square">
            <a:spAutoFit/>
          </a:bodyPr>
          <a:lstStyle/>
          <a:p>
            <a:r>
              <a:rPr lang="en-US" b="1" dirty="0"/>
              <a:t> </a:t>
            </a:r>
            <a:endParaRPr lang="en-US" dirty="0"/>
          </a:p>
          <a:p>
            <a:pPr algn="ctr"/>
            <a:r>
              <a:rPr lang="id-ID" b="1" u="sng" dirty="0"/>
              <a:t>KAMAR ANTI GEMPA</a:t>
            </a:r>
            <a:endParaRPr lang="en-US" dirty="0"/>
          </a:p>
          <a:p>
            <a:r>
              <a:rPr lang="id-ID" dirty="0"/>
              <a:t>Setelah menyadari bahwa sebagian besar wilayah Indonesia rawan akan gempa bumi, mari kita siaga gempa. Gempa kadang terjadi pada saat kita sedang tidur. Maka penting sekali untuk mengatur kamar tidur anda agar aman dari gempa .misalnya, jangan menaruh benda-benda yang mudah jatuh dari tempat tidur. Tautkan lemari anda didinding dan pastikan benar-benar kuat. Pastikan ketika terjadi getaran anda tidak tertimpa benda-benda. Ajaklah semua anggota keluarga dan teman-teman mu untuk melakukan hal yang sama. Tidak hanya dikamar, buatlah ruangan kantor anda aman dari gempa. Selain kontruksi bangunannya usahakan bingkai atau benda-benda lain yang ditempelkan didinding melekat kuat. Aturlah meja-meja dan kursi-kursi atau tetap rapi jangan sampai ada halangan untuk bergerak kepintu keluar ketika gempa terjadi</a:t>
            </a:r>
            <a:endParaRPr lang="en-US" dirty="0"/>
          </a:p>
        </p:txBody>
      </p:sp>
    </p:spTree>
    <p:extLst>
      <p:ext uri="{BB962C8B-B14F-4D97-AF65-F5344CB8AC3E}">
        <p14:creationId xmlns:p14="http://schemas.microsoft.com/office/powerpoint/2010/main" val="27122275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631" y="53997"/>
            <a:ext cx="11804073" cy="6217087"/>
          </a:xfrm>
          <a:prstGeom prst="rect">
            <a:avLst/>
          </a:prstGeom>
        </p:spPr>
        <p:txBody>
          <a:bodyPr wrap="square">
            <a:spAutoFit/>
          </a:bodyPr>
          <a:lstStyle/>
          <a:p>
            <a:pPr algn="ctr"/>
            <a:r>
              <a:rPr lang="en-US" sz="2000" b="1" u="sng" dirty="0">
                <a:solidFill>
                  <a:schemeClr val="tx2"/>
                </a:solidFill>
              </a:rPr>
              <a:t>EMERGENCY  KEBAKARAN</a:t>
            </a:r>
            <a:endParaRPr lang="en-US" sz="2000" u="sng" dirty="0">
              <a:solidFill>
                <a:schemeClr val="tx2"/>
              </a:solidFill>
            </a:endParaRPr>
          </a:p>
          <a:p>
            <a:pPr marL="342900" lvl="0" indent="-342900">
              <a:buFont typeface="+mj-lt"/>
              <a:buAutoNum type="arabicPeriod"/>
            </a:pPr>
            <a:r>
              <a:rPr lang="en-US" dirty="0"/>
              <a:t>PETUGAS POST </a:t>
            </a:r>
            <a:r>
              <a:rPr lang="en-US" dirty="0" smtClean="0"/>
              <a:t>1 (4) </a:t>
            </a:r>
            <a:r>
              <a:rPr lang="en-US" dirty="0"/>
              <a:t>PERSONIL </a:t>
            </a:r>
          </a:p>
          <a:p>
            <a:pPr marL="342900" lvl="0" indent="-342900">
              <a:buFont typeface="+mj-lt"/>
              <a:buAutoNum type="alphaLcPeriod"/>
            </a:pPr>
            <a:r>
              <a:rPr lang="en-US" dirty="0"/>
              <a:t>2</a:t>
            </a:r>
            <a:r>
              <a:rPr lang="en-US" dirty="0" smtClean="0"/>
              <a:t> </a:t>
            </a:r>
            <a:r>
              <a:rPr lang="en-US" dirty="0" err="1"/>
              <a:t>personil</a:t>
            </a:r>
            <a:r>
              <a:rPr lang="en-US" dirty="0"/>
              <a:t> </a:t>
            </a:r>
            <a:r>
              <a:rPr lang="en-US" dirty="0" err="1"/>
              <a:t>merapat</a:t>
            </a:r>
            <a:r>
              <a:rPr lang="en-US" dirty="0"/>
              <a:t> </a:t>
            </a:r>
            <a:r>
              <a:rPr lang="en-US" dirty="0" err="1"/>
              <a:t>ke</a:t>
            </a:r>
            <a:r>
              <a:rPr lang="en-US" dirty="0"/>
              <a:t> basement 1 </a:t>
            </a:r>
            <a:r>
              <a:rPr lang="en-US" dirty="0" err="1"/>
              <a:t>dan</a:t>
            </a:r>
            <a:r>
              <a:rPr lang="en-US" dirty="0"/>
              <a:t> </a:t>
            </a:r>
            <a:r>
              <a:rPr lang="en-US" dirty="0" err="1"/>
              <a:t>bertindak</a:t>
            </a:r>
            <a:r>
              <a:rPr lang="en-US" dirty="0"/>
              <a:t> </a:t>
            </a:r>
            <a:r>
              <a:rPr lang="en-US" dirty="0" err="1"/>
              <a:t>selaku</a:t>
            </a:r>
            <a:r>
              <a:rPr lang="en-US" dirty="0"/>
              <a:t> team </a:t>
            </a:r>
            <a:r>
              <a:rPr lang="en-US" dirty="0" err="1"/>
              <a:t>damkar</a:t>
            </a:r>
            <a:r>
              <a:rPr lang="en-US" dirty="0"/>
              <a:t> </a:t>
            </a:r>
            <a:r>
              <a:rPr lang="en-US" dirty="0" err="1"/>
              <a:t>dan</a:t>
            </a:r>
            <a:r>
              <a:rPr lang="en-US" dirty="0"/>
              <a:t> </a:t>
            </a:r>
            <a:r>
              <a:rPr lang="en-US" dirty="0" err="1"/>
              <a:t>membawa</a:t>
            </a:r>
            <a:r>
              <a:rPr lang="en-US" dirty="0"/>
              <a:t> </a:t>
            </a:r>
            <a:r>
              <a:rPr lang="en-US" dirty="0" err="1"/>
              <a:t>breafting</a:t>
            </a:r>
            <a:r>
              <a:rPr lang="en-US" dirty="0"/>
              <a:t> </a:t>
            </a:r>
            <a:r>
              <a:rPr lang="en-US" dirty="0" err="1"/>
              <a:t>aparatus</a:t>
            </a:r>
            <a:r>
              <a:rPr lang="en-US" dirty="0"/>
              <a:t>/ </a:t>
            </a:r>
            <a:r>
              <a:rPr lang="en-US" dirty="0" err="1"/>
              <a:t>perlengkapan</a:t>
            </a:r>
            <a:r>
              <a:rPr lang="en-US" dirty="0"/>
              <a:t> </a:t>
            </a:r>
            <a:r>
              <a:rPr lang="en-US" dirty="0" err="1"/>
              <a:t>pemadapan</a:t>
            </a:r>
            <a:r>
              <a:rPr lang="en-US" dirty="0"/>
              <a:t> </a:t>
            </a:r>
            <a:r>
              <a:rPr lang="en-US" dirty="0" err="1"/>
              <a:t>ke</a:t>
            </a:r>
            <a:r>
              <a:rPr lang="en-US" dirty="0"/>
              <a:t> lift service</a:t>
            </a:r>
          </a:p>
          <a:p>
            <a:pPr marL="342900" lvl="0" indent="-342900">
              <a:buFont typeface="+mj-lt"/>
              <a:buAutoNum type="alphaLcPeriod"/>
            </a:pPr>
            <a:r>
              <a:rPr lang="en-US" dirty="0"/>
              <a:t>2 </a:t>
            </a:r>
            <a:r>
              <a:rPr lang="en-US" dirty="0" err="1"/>
              <a:t>personil</a:t>
            </a:r>
            <a:r>
              <a:rPr lang="en-US" dirty="0"/>
              <a:t> </a:t>
            </a:r>
            <a:r>
              <a:rPr lang="en-US" dirty="0" err="1"/>
              <a:t>bertugas</a:t>
            </a:r>
            <a:r>
              <a:rPr lang="en-US" dirty="0"/>
              <a:t> </a:t>
            </a:r>
            <a:r>
              <a:rPr lang="en-US" dirty="0" err="1"/>
              <a:t>menutup</a:t>
            </a:r>
            <a:r>
              <a:rPr lang="en-US" dirty="0"/>
              <a:t> </a:t>
            </a:r>
            <a:r>
              <a:rPr lang="en-US" dirty="0" err="1"/>
              <a:t>pintu</a:t>
            </a:r>
            <a:r>
              <a:rPr lang="en-US" dirty="0"/>
              <a:t> </a:t>
            </a:r>
            <a:r>
              <a:rPr lang="en-US" dirty="0" err="1"/>
              <a:t>pagar</a:t>
            </a:r>
            <a:r>
              <a:rPr lang="en-US" dirty="0"/>
              <a:t> </a:t>
            </a:r>
            <a:r>
              <a:rPr lang="en-US" dirty="0" err="1"/>
              <a:t>dan</a:t>
            </a:r>
            <a:r>
              <a:rPr lang="en-US" dirty="0"/>
              <a:t> portal </a:t>
            </a:r>
            <a:r>
              <a:rPr lang="en-US" dirty="0" err="1"/>
              <a:t>serta</a:t>
            </a:r>
            <a:r>
              <a:rPr lang="en-US" dirty="0"/>
              <a:t> </a:t>
            </a:r>
            <a:r>
              <a:rPr lang="en-US" dirty="0" err="1"/>
              <a:t>mengarahkan</a:t>
            </a:r>
            <a:r>
              <a:rPr lang="en-US" dirty="0"/>
              <a:t> orang </a:t>
            </a:r>
            <a:r>
              <a:rPr lang="en-US" dirty="0" err="1"/>
              <a:t>dan</a:t>
            </a:r>
            <a:r>
              <a:rPr lang="en-US" dirty="0"/>
              <a:t> </a:t>
            </a:r>
            <a:r>
              <a:rPr lang="en-US" dirty="0" err="1"/>
              <a:t>kendaraan</a:t>
            </a:r>
            <a:r>
              <a:rPr lang="en-US" dirty="0"/>
              <a:t> </a:t>
            </a:r>
            <a:r>
              <a:rPr lang="en-US" dirty="0" err="1"/>
              <a:t>masuk</a:t>
            </a:r>
            <a:r>
              <a:rPr lang="en-US" dirty="0"/>
              <a:t> </a:t>
            </a:r>
            <a:r>
              <a:rPr lang="en-US" dirty="0" err="1"/>
              <a:t>ke</a:t>
            </a:r>
            <a:r>
              <a:rPr lang="en-US" dirty="0"/>
              <a:t> area </a:t>
            </a:r>
            <a:r>
              <a:rPr lang="en-US" dirty="0" err="1"/>
              <a:t>gedung</a:t>
            </a:r>
            <a:r>
              <a:rPr lang="en-US" dirty="0"/>
              <a:t> </a:t>
            </a:r>
          </a:p>
          <a:p>
            <a:pPr marL="342900" indent="-342900">
              <a:buFont typeface="+mj-lt"/>
              <a:buAutoNum type="alphaLcPeriod"/>
            </a:pPr>
            <a:r>
              <a:rPr lang="en-US" dirty="0"/>
              <a:t> </a:t>
            </a:r>
            <a:r>
              <a:rPr lang="en-US" dirty="0" err="1"/>
              <a:t>Petugas</a:t>
            </a:r>
            <a:r>
              <a:rPr lang="en-US" dirty="0"/>
              <a:t> </a:t>
            </a:r>
            <a:r>
              <a:rPr lang="en-US" dirty="0" err="1"/>
              <a:t>lalin</a:t>
            </a:r>
            <a:r>
              <a:rPr lang="en-US" dirty="0"/>
              <a:t> post 1 </a:t>
            </a:r>
            <a:r>
              <a:rPr lang="en-US" dirty="0" err="1"/>
              <a:t>pengaturan</a:t>
            </a:r>
            <a:r>
              <a:rPr lang="en-US" dirty="0"/>
              <a:t> </a:t>
            </a:r>
            <a:r>
              <a:rPr lang="en-US" dirty="0" err="1"/>
              <a:t>arus</a:t>
            </a:r>
            <a:r>
              <a:rPr lang="en-US" dirty="0"/>
              <a:t> </a:t>
            </a:r>
            <a:r>
              <a:rPr lang="en-US" dirty="0" err="1"/>
              <a:t>lalulintas</a:t>
            </a:r>
            <a:r>
              <a:rPr lang="en-US" dirty="0"/>
              <a:t> </a:t>
            </a:r>
            <a:endParaRPr lang="en-US" dirty="0" smtClean="0"/>
          </a:p>
          <a:p>
            <a:pPr marL="342900" indent="-342900">
              <a:buFont typeface="+mj-lt"/>
              <a:buAutoNum type="alphaLcPeriod"/>
            </a:pPr>
            <a:endParaRPr lang="en-US" dirty="0"/>
          </a:p>
          <a:p>
            <a:pPr lvl="0"/>
            <a:r>
              <a:rPr lang="en-US" dirty="0" smtClean="0"/>
              <a:t>2. PETUGAS </a:t>
            </a:r>
            <a:r>
              <a:rPr lang="en-US" dirty="0"/>
              <a:t>LOBBY (DROP OFF) ROYAL DAN KING </a:t>
            </a:r>
          </a:p>
          <a:p>
            <a:pPr marL="342900" lvl="0" indent="-342900">
              <a:buFont typeface="+mj-lt"/>
              <a:buAutoNum type="alphaLcPeriod"/>
            </a:pPr>
            <a:r>
              <a:rPr lang="en-US" dirty="0" err="1"/>
              <a:t>Bertugas</a:t>
            </a:r>
            <a:r>
              <a:rPr lang="en-US" dirty="0"/>
              <a:t> </a:t>
            </a:r>
            <a:r>
              <a:rPr lang="en-US" dirty="0" err="1"/>
              <a:t>sebagai</a:t>
            </a:r>
            <a:r>
              <a:rPr lang="en-US" dirty="0"/>
              <a:t> team </a:t>
            </a:r>
            <a:r>
              <a:rPr lang="en-US" dirty="0" err="1"/>
              <a:t>evakuasi</a:t>
            </a:r>
            <a:r>
              <a:rPr lang="en-US" dirty="0"/>
              <a:t> </a:t>
            </a:r>
            <a:r>
              <a:rPr lang="en-US" dirty="0" err="1"/>
              <a:t>ke</a:t>
            </a:r>
            <a:r>
              <a:rPr lang="en-US" dirty="0"/>
              <a:t> area </a:t>
            </a:r>
            <a:r>
              <a:rPr lang="en-US" dirty="0" err="1"/>
              <a:t>gedung</a:t>
            </a:r>
            <a:r>
              <a:rPr lang="en-US" dirty="0"/>
              <a:t> </a:t>
            </a:r>
          </a:p>
          <a:p>
            <a:r>
              <a:rPr lang="en-US" dirty="0"/>
              <a:t> </a:t>
            </a:r>
          </a:p>
          <a:p>
            <a:pPr lvl="0"/>
            <a:r>
              <a:rPr lang="en-US" dirty="0" smtClean="0"/>
              <a:t>3. PETUGAS </a:t>
            </a:r>
            <a:r>
              <a:rPr lang="en-US" dirty="0"/>
              <a:t>LOBBY (2) PERSONIL</a:t>
            </a:r>
          </a:p>
          <a:p>
            <a:pPr marL="342900" lvl="0" indent="-342900">
              <a:buFont typeface="+mj-lt"/>
              <a:buAutoNum type="alphaLcPeriod"/>
            </a:pPr>
            <a:r>
              <a:rPr lang="en-US" dirty="0"/>
              <a:t>1 </a:t>
            </a:r>
            <a:r>
              <a:rPr lang="en-US" dirty="0" err="1"/>
              <a:t>personil</a:t>
            </a:r>
            <a:r>
              <a:rPr lang="en-US" dirty="0"/>
              <a:t> </a:t>
            </a:r>
            <a:r>
              <a:rPr lang="en-US" dirty="0" err="1"/>
              <a:t>bertugas</a:t>
            </a:r>
            <a:r>
              <a:rPr lang="en-US" dirty="0"/>
              <a:t> </a:t>
            </a:r>
            <a:r>
              <a:rPr lang="en-US" dirty="0" err="1"/>
              <a:t>melarang</a:t>
            </a:r>
            <a:r>
              <a:rPr lang="en-US" dirty="0"/>
              <a:t> </a:t>
            </a:r>
            <a:r>
              <a:rPr lang="en-US" dirty="0" err="1"/>
              <a:t>pemilik</a:t>
            </a:r>
            <a:r>
              <a:rPr lang="en-US" dirty="0"/>
              <a:t> unit </a:t>
            </a:r>
            <a:r>
              <a:rPr lang="en-US" dirty="0" err="1"/>
              <a:t>memasuki</a:t>
            </a:r>
            <a:r>
              <a:rPr lang="en-US" dirty="0"/>
              <a:t> area lobby/unit</a:t>
            </a:r>
          </a:p>
          <a:p>
            <a:pPr marL="342900" lvl="0" indent="-342900">
              <a:buFont typeface="+mj-lt"/>
              <a:buAutoNum type="alphaLcPeriod"/>
            </a:pPr>
            <a:r>
              <a:rPr lang="en-US" dirty="0"/>
              <a:t>1 </a:t>
            </a:r>
            <a:r>
              <a:rPr lang="en-US" dirty="0" err="1"/>
              <a:t>personil</a:t>
            </a:r>
            <a:r>
              <a:rPr lang="en-US" dirty="0"/>
              <a:t> </a:t>
            </a:r>
            <a:r>
              <a:rPr lang="en-US" dirty="0" err="1"/>
              <a:t>bertugas</a:t>
            </a:r>
            <a:r>
              <a:rPr lang="en-US" dirty="0"/>
              <a:t> </a:t>
            </a:r>
            <a:r>
              <a:rPr lang="en-US" dirty="0" err="1"/>
              <a:t>membantu</a:t>
            </a:r>
            <a:r>
              <a:rPr lang="en-US" dirty="0"/>
              <a:t> team </a:t>
            </a:r>
            <a:r>
              <a:rPr lang="en-US" dirty="0" err="1"/>
              <a:t>penyisir</a:t>
            </a:r>
            <a:r>
              <a:rPr lang="en-US" dirty="0"/>
              <a:t> </a:t>
            </a:r>
            <a:r>
              <a:rPr lang="en-US" dirty="0" err="1"/>
              <a:t>dan</a:t>
            </a:r>
            <a:r>
              <a:rPr lang="en-US" dirty="0"/>
              <a:t> </a:t>
            </a:r>
            <a:r>
              <a:rPr lang="en-US" dirty="0" err="1"/>
              <a:t>mengarahkan</a:t>
            </a:r>
            <a:r>
              <a:rPr lang="en-US" dirty="0"/>
              <a:t> </a:t>
            </a:r>
            <a:r>
              <a:rPr lang="en-US" dirty="0" err="1"/>
              <a:t>pemilik</a:t>
            </a:r>
            <a:r>
              <a:rPr lang="en-US" dirty="0"/>
              <a:t> unit </a:t>
            </a:r>
            <a:r>
              <a:rPr lang="en-US" dirty="0" err="1"/>
              <a:t>menuju</a:t>
            </a:r>
            <a:r>
              <a:rPr lang="en-US" dirty="0"/>
              <a:t> assembly point </a:t>
            </a:r>
          </a:p>
          <a:p>
            <a:r>
              <a:rPr lang="en-US" dirty="0"/>
              <a:t> </a:t>
            </a:r>
          </a:p>
          <a:p>
            <a:pPr lvl="0"/>
            <a:r>
              <a:rPr lang="en-US" dirty="0" smtClean="0"/>
              <a:t>4. PETUGAS </a:t>
            </a:r>
            <a:r>
              <a:rPr lang="en-US" dirty="0"/>
              <a:t>POST 2 (2) PERSONIL</a:t>
            </a:r>
          </a:p>
          <a:p>
            <a:pPr marL="342900" lvl="0" indent="-342900">
              <a:buFont typeface="+mj-lt"/>
              <a:buAutoNum type="alphaLcPeriod"/>
            </a:pPr>
            <a:r>
              <a:rPr lang="en-US" dirty="0" err="1"/>
              <a:t>Bertugas</a:t>
            </a:r>
            <a:r>
              <a:rPr lang="en-US" dirty="0"/>
              <a:t> </a:t>
            </a:r>
            <a:r>
              <a:rPr lang="en-US" dirty="0" err="1"/>
              <a:t>sebagai</a:t>
            </a:r>
            <a:r>
              <a:rPr lang="en-US" dirty="0"/>
              <a:t> team </a:t>
            </a:r>
            <a:r>
              <a:rPr lang="en-US" dirty="0" err="1"/>
              <a:t>evakuasi</a:t>
            </a:r>
            <a:r>
              <a:rPr lang="en-US" dirty="0"/>
              <a:t> </a:t>
            </a:r>
            <a:r>
              <a:rPr lang="en-US" dirty="0" err="1"/>
              <a:t>mengarahkan</a:t>
            </a:r>
            <a:r>
              <a:rPr lang="en-US" dirty="0"/>
              <a:t> orang </a:t>
            </a:r>
            <a:r>
              <a:rPr lang="en-US" dirty="0" err="1"/>
              <a:t>dan</a:t>
            </a:r>
            <a:r>
              <a:rPr lang="en-US" dirty="0"/>
              <a:t> </a:t>
            </a:r>
            <a:r>
              <a:rPr lang="en-US" dirty="0" err="1"/>
              <a:t>kendaraan</a:t>
            </a:r>
            <a:r>
              <a:rPr lang="en-US" dirty="0"/>
              <a:t> </a:t>
            </a:r>
            <a:r>
              <a:rPr lang="en-US" dirty="0" err="1"/>
              <a:t>untuk</a:t>
            </a:r>
            <a:r>
              <a:rPr lang="en-US" dirty="0"/>
              <a:t> </a:t>
            </a:r>
            <a:r>
              <a:rPr lang="en-US" dirty="0" err="1"/>
              <a:t>mengarah</a:t>
            </a:r>
            <a:r>
              <a:rPr lang="en-US" dirty="0"/>
              <a:t> </a:t>
            </a:r>
            <a:r>
              <a:rPr lang="en-US" dirty="0" err="1"/>
              <a:t>ke</a:t>
            </a:r>
            <a:r>
              <a:rPr lang="en-US" dirty="0"/>
              <a:t> assembly point </a:t>
            </a:r>
          </a:p>
          <a:p>
            <a:r>
              <a:rPr lang="en-US" dirty="0"/>
              <a:t> </a:t>
            </a:r>
          </a:p>
          <a:p>
            <a:pPr lvl="0"/>
            <a:r>
              <a:rPr lang="en-US" dirty="0" smtClean="0"/>
              <a:t>5. PETUGAS </a:t>
            </a:r>
            <a:r>
              <a:rPr lang="en-US" dirty="0"/>
              <a:t>POST 3(1) PERSONIL</a:t>
            </a:r>
          </a:p>
          <a:p>
            <a:pPr marL="342900" lvl="0" indent="-342900">
              <a:buFont typeface="+mj-lt"/>
              <a:buAutoNum type="alphaLcPeriod"/>
            </a:pPr>
            <a:r>
              <a:rPr lang="en-US" dirty="0" err="1"/>
              <a:t>Bertugas</a:t>
            </a:r>
            <a:r>
              <a:rPr lang="en-US" dirty="0"/>
              <a:t> </a:t>
            </a:r>
            <a:r>
              <a:rPr lang="en-US" dirty="0" err="1"/>
              <a:t>mengarahkan</a:t>
            </a:r>
            <a:r>
              <a:rPr lang="en-US" dirty="0"/>
              <a:t> orang </a:t>
            </a:r>
            <a:r>
              <a:rPr lang="en-US" dirty="0" err="1"/>
              <a:t>ke</a:t>
            </a:r>
            <a:r>
              <a:rPr lang="en-US" dirty="0"/>
              <a:t> assembly point </a:t>
            </a:r>
          </a:p>
          <a:p>
            <a:pPr marL="342900" lvl="0" indent="-342900">
              <a:buFont typeface="+mj-lt"/>
              <a:buAutoNum type="alphaLcPeriod"/>
            </a:pPr>
            <a:r>
              <a:rPr lang="en-US" dirty="0" err="1"/>
              <a:t>Bertugas</a:t>
            </a:r>
            <a:r>
              <a:rPr lang="en-US" dirty="0"/>
              <a:t> </a:t>
            </a:r>
            <a:r>
              <a:rPr lang="en-US" dirty="0" err="1"/>
              <a:t>melarang</a:t>
            </a:r>
            <a:r>
              <a:rPr lang="en-US" dirty="0"/>
              <a:t> </a:t>
            </a:r>
            <a:r>
              <a:rPr lang="en-US" dirty="0" err="1"/>
              <a:t>kendaraan</a:t>
            </a:r>
            <a:r>
              <a:rPr lang="en-US" dirty="0"/>
              <a:t> yang </a:t>
            </a:r>
            <a:r>
              <a:rPr lang="en-US" dirty="0" err="1"/>
              <a:t>keluar</a:t>
            </a:r>
            <a:r>
              <a:rPr lang="en-US" dirty="0"/>
              <a:t> </a:t>
            </a:r>
            <a:r>
              <a:rPr lang="en-US" dirty="0" err="1"/>
              <a:t>maupun</a:t>
            </a:r>
            <a:r>
              <a:rPr lang="en-US" dirty="0"/>
              <a:t> </a:t>
            </a:r>
            <a:r>
              <a:rPr lang="en-US" dirty="0" err="1"/>
              <a:t>masuk</a:t>
            </a:r>
            <a:r>
              <a:rPr lang="en-US" dirty="0"/>
              <a:t> </a:t>
            </a:r>
          </a:p>
          <a:p>
            <a:pPr marL="342900" lvl="0" indent="-342900">
              <a:buFont typeface="+mj-lt"/>
              <a:buAutoNum type="alphaLcPeriod"/>
            </a:pPr>
            <a:r>
              <a:rPr lang="en-US" dirty="0" err="1"/>
              <a:t>Bertugas</a:t>
            </a:r>
            <a:r>
              <a:rPr lang="en-US" dirty="0"/>
              <a:t> </a:t>
            </a:r>
            <a:r>
              <a:rPr lang="en-US" dirty="0" err="1"/>
              <a:t>menutup</a:t>
            </a:r>
            <a:r>
              <a:rPr lang="en-US" dirty="0"/>
              <a:t> </a:t>
            </a:r>
            <a:r>
              <a:rPr lang="en-US" dirty="0" err="1"/>
              <a:t>pintu</a:t>
            </a:r>
            <a:r>
              <a:rPr lang="en-US" dirty="0"/>
              <a:t> </a:t>
            </a:r>
            <a:r>
              <a:rPr lang="en-US" dirty="0" err="1"/>
              <a:t>gerbang</a:t>
            </a:r>
            <a:r>
              <a:rPr lang="en-US" dirty="0"/>
              <a:t> post 3</a:t>
            </a:r>
          </a:p>
          <a:p>
            <a:pPr marL="342900" indent="-342900">
              <a:buFont typeface="+mj-lt"/>
              <a:buAutoNum type="alphaLcPeriod"/>
            </a:pPr>
            <a:endParaRPr lang="en-US" dirty="0"/>
          </a:p>
        </p:txBody>
      </p:sp>
    </p:spTree>
    <p:extLst>
      <p:ext uri="{BB962C8B-B14F-4D97-AF65-F5344CB8AC3E}">
        <p14:creationId xmlns:p14="http://schemas.microsoft.com/office/powerpoint/2010/main" val="13796596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6883" y="205493"/>
            <a:ext cx="11625943" cy="5632311"/>
          </a:xfrm>
          <a:prstGeom prst="rect">
            <a:avLst/>
          </a:prstGeom>
        </p:spPr>
        <p:txBody>
          <a:bodyPr wrap="square">
            <a:spAutoFit/>
          </a:bodyPr>
          <a:lstStyle/>
          <a:p>
            <a:pPr lvl="0"/>
            <a:r>
              <a:rPr lang="en-US" dirty="0" smtClean="0"/>
              <a:t>6. PETUGAS </a:t>
            </a:r>
            <a:r>
              <a:rPr lang="en-US" dirty="0"/>
              <a:t>CEK KR 2 DAN KR 4 (1) PERSONIL</a:t>
            </a:r>
          </a:p>
          <a:p>
            <a:pPr marL="342900" lvl="0" indent="-342900">
              <a:buFont typeface="+mj-lt"/>
              <a:buAutoNum type="alphaLcPeriod"/>
            </a:pPr>
            <a:r>
              <a:rPr lang="en-US" dirty="0" err="1"/>
              <a:t>Bertugas</a:t>
            </a:r>
            <a:r>
              <a:rPr lang="en-US" dirty="0"/>
              <a:t> </a:t>
            </a:r>
            <a:r>
              <a:rPr lang="en-US" dirty="0" err="1"/>
              <a:t>mengarahkan</a:t>
            </a:r>
            <a:r>
              <a:rPr lang="en-US" dirty="0"/>
              <a:t> orang yang </a:t>
            </a:r>
            <a:r>
              <a:rPr lang="en-US" dirty="0" err="1"/>
              <a:t>keluar</a:t>
            </a:r>
            <a:r>
              <a:rPr lang="en-US" dirty="0"/>
              <a:t> </a:t>
            </a:r>
            <a:r>
              <a:rPr lang="en-US" dirty="0" err="1"/>
              <a:t>dari</a:t>
            </a:r>
            <a:r>
              <a:rPr lang="en-US" dirty="0"/>
              <a:t> basement 1 </a:t>
            </a:r>
            <a:r>
              <a:rPr lang="en-US" dirty="0" err="1"/>
              <a:t>menuju</a:t>
            </a:r>
            <a:r>
              <a:rPr lang="en-US" dirty="0"/>
              <a:t> assembly point.</a:t>
            </a:r>
          </a:p>
          <a:p>
            <a:pPr marL="342900" lvl="0" indent="-342900">
              <a:buFont typeface="+mj-lt"/>
              <a:buAutoNum type="alphaLcPeriod"/>
            </a:pPr>
            <a:r>
              <a:rPr lang="en-US" dirty="0" err="1"/>
              <a:t>Melarang</a:t>
            </a:r>
            <a:r>
              <a:rPr lang="en-US" dirty="0"/>
              <a:t> </a:t>
            </a:r>
            <a:r>
              <a:rPr lang="en-US" dirty="0" err="1"/>
              <a:t>kendaraan</a:t>
            </a:r>
            <a:r>
              <a:rPr lang="en-US" dirty="0"/>
              <a:t> yang </a:t>
            </a:r>
            <a:r>
              <a:rPr lang="en-US" dirty="0" err="1"/>
              <a:t>akan</a:t>
            </a:r>
            <a:r>
              <a:rPr lang="en-US" dirty="0"/>
              <a:t> </a:t>
            </a:r>
            <a:r>
              <a:rPr lang="en-US" dirty="0" err="1"/>
              <a:t>keluar</a:t>
            </a:r>
            <a:r>
              <a:rPr lang="en-US" dirty="0"/>
              <a:t> </a:t>
            </a:r>
            <a:r>
              <a:rPr lang="en-US" dirty="0" err="1"/>
              <a:t>dari</a:t>
            </a:r>
            <a:r>
              <a:rPr lang="en-US" dirty="0"/>
              <a:t> area basement 1</a:t>
            </a:r>
          </a:p>
          <a:p>
            <a:r>
              <a:rPr lang="en-US" dirty="0"/>
              <a:t> </a:t>
            </a:r>
            <a:endParaRPr lang="en-US" dirty="0" smtClean="0"/>
          </a:p>
          <a:p>
            <a:pPr lvl="0"/>
            <a:r>
              <a:rPr lang="en-US" dirty="0" smtClean="0"/>
              <a:t>7. PETUGAS </a:t>
            </a:r>
            <a:r>
              <a:rPr lang="en-US" dirty="0"/>
              <a:t>BASEMENT 1 (2) PERSONIL</a:t>
            </a:r>
          </a:p>
          <a:p>
            <a:pPr marL="342900" lvl="0" indent="-342900">
              <a:buFont typeface="+mj-lt"/>
              <a:buAutoNum type="alphaLcPeriod"/>
            </a:pPr>
            <a:r>
              <a:rPr lang="en-US" dirty="0"/>
              <a:t>1 </a:t>
            </a:r>
            <a:r>
              <a:rPr lang="en-US" dirty="0" err="1"/>
              <a:t>personil</a:t>
            </a:r>
            <a:r>
              <a:rPr lang="en-US" dirty="0"/>
              <a:t> </a:t>
            </a:r>
            <a:r>
              <a:rPr lang="en-US" dirty="0" err="1"/>
              <a:t>bertugas</a:t>
            </a:r>
            <a:r>
              <a:rPr lang="en-US" dirty="0"/>
              <a:t> </a:t>
            </a:r>
            <a:r>
              <a:rPr lang="en-US" dirty="0" err="1"/>
              <a:t>sebagai</a:t>
            </a:r>
            <a:r>
              <a:rPr lang="en-US" dirty="0"/>
              <a:t> team </a:t>
            </a:r>
            <a:r>
              <a:rPr lang="en-US" dirty="0" err="1"/>
              <a:t>damkar</a:t>
            </a:r>
            <a:r>
              <a:rPr lang="en-US" dirty="0"/>
              <a:t> </a:t>
            </a:r>
            <a:r>
              <a:rPr lang="en-US" dirty="0" err="1"/>
              <a:t>dan</a:t>
            </a:r>
            <a:r>
              <a:rPr lang="en-US" dirty="0"/>
              <a:t> </a:t>
            </a:r>
            <a:r>
              <a:rPr lang="en-US" dirty="0" err="1"/>
              <a:t>bergabung</a:t>
            </a:r>
            <a:r>
              <a:rPr lang="en-US" dirty="0"/>
              <a:t> </a:t>
            </a:r>
            <a:r>
              <a:rPr lang="en-US" dirty="0" err="1"/>
              <a:t>dengan</a:t>
            </a:r>
            <a:r>
              <a:rPr lang="en-US" dirty="0"/>
              <a:t> yang lain </a:t>
            </a:r>
          </a:p>
          <a:p>
            <a:pPr marL="342900" lvl="0" indent="-342900">
              <a:buFont typeface="+mj-lt"/>
              <a:buAutoNum type="alphaLcPeriod"/>
            </a:pPr>
            <a:r>
              <a:rPr lang="en-US" dirty="0"/>
              <a:t>1 </a:t>
            </a:r>
            <a:r>
              <a:rPr lang="en-US" dirty="0" err="1"/>
              <a:t>personil</a:t>
            </a:r>
            <a:r>
              <a:rPr lang="en-US" dirty="0"/>
              <a:t> </a:t>
            </a:r>
            <a:r>
              <a:rPr lang="en-US" dirty="0" err="1"/>
              <a:t>menyerahkan</a:t>
            </a:r>
            <a:r>
              <a:rPr lang="en-US" dirty="0"/>
              <a:t> orang </a:t>
            </a:r>
            <a:r>
              <a:rPr lang="en-US" dirty="0" err="1"/>
              <a:t>menuju</a:t>
            </a:r>
            <a:r>
              <a:rPr lang="en-US" dirty="0"/>
              <a:t> assembly point </a:t>
            </a:r>
          </a:p>
          <a:p>
            <a:pPr marL="342900" lvl="0" indent="-342900">
              <a:buFont typeface="+mj-lt"/>
              <a:buAutoNum type="alphaLcPeriod"/>
            </a:pPr>
            <a:r>
              <a:rPr lang="en-US" dirty="0" smtClean="0"/>
              <a:t> </a:t>
            </a:r>
            <a:r>
              <a:rPr lang="en-US" dirty="0" err="1" smtClean="0"/>
              <a:t>Membantu</a:t>
            </a:r>
            <a:r>
              <a:rPr lang="en-US" dirty="0" smtClean="0"/>
              <a:t> </a:t>
            </a:r>
            <a:r>
              <a:rPr lang="en-US" dirty="0" err="1"/>
              <a:t>melarang</a:t>
            </a:r>
            <a:r>
              <a:rPr lang="en-US" dirty="0"/>
              <a:t> </a:t>
            </a:r>
            <a:r>
              <a:rPr lang="en-US" dirty="0" err="1"/>
              <a:t>kendaraan</a:t>
            </a:r>
            <a:r>
              <a:rPr lang="en-US" dirty="0"/>
              <a:t> yang </a:t>
            </a:r>
            <a:r>
              <a:rPr lang="en-US" dirty="0" err="1"/>
              <a:t>akan</a:t>
            </a:r>
            <a:r>
              <a:rPr lang="en-US" dirty="0"/>
              <a:t> </a:t>
            </a:r>
            <a:r>
              <a:rPr lang="en-US" dirty="0" err="1"/>
              <a:t>keluar</a:t>
            </a:r>
            <a:r>
              <a:rPr lang="en-US" dirty="0"/>
              <a:t> </a:t>
            </a:r>
            <a:r>
              <a:rPr lang="en-US" dirty="0" err="1"/>
              <a:t>dari</a:t>
            </a:r>
            <a:r>
              <a:rPr lang="en-US" dirty="0"/>
              <a:t> area basement 1,2,3,dan 4</a:t>
            </a:r>
          </a:p>
          <a:p>
            <a:pPr marL="342900" indent="-342900">
              <a:buFont typeface="+mj-lt"/>
              <a:buAutoNum type="alphaLcPeriod"/>
            </a:pPr>
            <a:endParaRPr lang="en-US" dirty="0"/>
          </a:p>
          <a:p>
            <a:pPr lvl="0"/>
            <a:r>
              <a:rPr lang="en-US" dirty="0" smtClean="0"/>
              <a:t>8. PETUGAS </a:t>
            </a:r>
            <a:r>
              <a:rPr lang="en-US" dirty="0"/>
              <a:t>OPERATOR (1) PERSONIL (Engineering)</a:t>
            </a:r>
          </a:p>
          <a:p>
            <a:pPr marL="342900" lvl="0" indent="-342900">
              <a:buFont typeface="+mj-lt"/>
              <a:buAutoNum type="alphaLcPeriod"/>
            </a:pPr>
            <a:r>
              <a:rPr lang="en-US" dirty="0" err="1"/>
              <a:t>Mengantar</a:t>
            </a:r>
            <a:r>
              <a:rPr lang="en-US" dirty="0"/>
              <a:t> / </a:t>
            </a:r>
            <a:r>
              <a:rPr lang="en-US" dirty="0" err="1"/>
              <a:t>membawa</a:t>
            </a:r>
            <a:r>
              <a:rPr lang="en-US" dirty="0"/>
              <a:t> </a:t>
            </a:r>
            <a:r>
              <a:rPr lang="en-US" dirty="0" err="1"/>
              <a:t>petugas</a:t>
            </a:r>
            <a:r>
              <a:rPr lang="en-US" dirty="0"/>
              <a:t> </a:t>
            </a:r>
            <a:r>
              <a:rPr lang="en-US" dirty="0" err="1"/>
              <a:t>atau</a:t>
            </a:r>
            <a:r>
              <a:rPr lang="en-US" dirty="0"/>
              <a:t> team </a:t>
            </a:r>
            <a:r>
              <a:rPr lang="en-US" dirty="0" err="1"/>
              <a:t>damkar</a:t>
            </a:r>
            <a:r>
              <a:rPr lang="en-US" dirty="0"/>
              <a:t> </a:t>
            </a:r>
            <a:r>
              <a:rPr lang="en-US" dirty="0" err="1"/>
              <a:t>ke</a:t>
            </a:r>
            <a:r>
              <a:rPr lang="en-US" dirty="0"/>
              <a:t> TKP </a:t>
            </a:r>
          </a:p>
          <a:p>
            <a:pPr marL="342900" lvl="0" indent="-342900">
              <a:buFont typeface="+mj-lt"/>
              <a:buAutoNum type="alphaLcPeriod"/>
            </a:pPr>
            <a:r>
              <a:rPr lang="en-US" dirty="0" err="1"/>
              <a:t>Bertindak</a:t>
            </a:r>
            <a:r>
              <a:rPr lang="en-US" dirty="0"/>
              <a:t> </a:t>
            </a:r>
            <a:r>
              <a:rPr lang="en-US" dirty="0" err="1"/>
              <a:t>sebagai</a:t>
            </a:r>
            <a:r>
              <a:rPr lang="en-US" dirty="0"/>
              <a:t> team </a:t>
            </a:r>
            <a:r>
              <a:rPr lang="en-US" dirty="0" err="1"/>
              <a:t>evakuasi</a:t>
            </a:r>
            <a:r>
              <a:rPr lang="en-US" dirty="0"/>
              <a:t> </a:t>
            </a:r>
            <a:r>
              <a:rPr lang="en-US" dirty="0" err="1"/>
              <a:t>dan</a:t>
            </a:r>
            <a:r>
              <a:rPr lang="en-US" dirty="0"/>
              <a:t> </a:t>
            </a:r>
            <a:r>
              <a:rPr lang="en-US" dirty="0" err="1"/>
              <a:t>menyisir</a:t>
            </a:r>
            <a:r>
              <a:rPr lang="en-US" dirty="0"/>
              <a:t> </a:t>
            </a:r>
            <a:r>
              <a:rPr lang="en-US" dirty="0" err="1"/>
              <a:t>seluruh</a:t>
            </a:r>
            <a:r>
              <a:rPr lang="en-US" dirty="0"/>
              <a:t> </a:t>
            </a:r>
            <a:r>
              <a:rPr lang="en-US" dirty="0" err="1"/>
              <a:t>lantai</a:t>
            </a:r>
            <a:r>
              <a:rPr lang="en-US" dirty="0"/>
              <a:t> </a:t>
            </a:r>
            <a:r>
              <a:rPr lang="en-US" dirty="0" err="1"/>
              <a:t>dari</a:t>
            </a:r>
            <a:r>
              <a:rPr lang="en-US" dirty="0"/>
              <a:t> </a:t>
            </a:r>
            <a:r>
              <a:rPr lang="en-US" dirty="0" err="1"/>
              <a:t>atas</a:t>
            </a:r>
            <a:r>
              <a:rPr lang="en-US" dirty="0"/>
              <a:t> </a:t>
            </a:r>
            <a:r>
              <a:rPr lang="en-US" dirty="0" err="1"/>
              <a:t>sampai</a:t>
            </a:r>
            <a:r>
              <a:rPr lang="en-US" dirty="0"/>
              <a:t> </a:t>
            </a:r>
            <a:r>
              <a:rPr lang="en-US" dirty="0" err="1"/>
              <a:t>bawah</a:t>
            </a:r>
            <a:r>
              <a:rPr lang="en-US" dirty="0"/>
              <a:t> </a:t>
            </a:r>
          </a:p>
          <a:p>
            <a:r>
              <a:rPr lang="en-US" dirty="0"/>
              <a:t> </a:t>
            </a:r>
          </a:p>
          <a:p>
            <a:pPr lvl="0"/>
            <a:r>
              <a:rPr lang="en-US" dirty="0" smtClean="0"/>
              <a:t>9. PETUGAS </a:t>
            </a:r>
            <a:r>
              <a:rPr lang="en-US" dirty="0"/>
              <a:t>CCTV(1) PERSONIL</a:t>
            </a:r>
          </a:p>
          <a:p>
            <a:pPr marL="342900" lvl="0" indent="-342900">
              <a:buFont typeface="+mj-lt"/>
              <a:buAutoNum type="alphaLcPeriod"/>
            </a:pPr>
            <a:r>
              <a:rPr lang="en-US" dirty="0" err="1"/>
              <a:t>Bertugas</a:t>
            </a:r>
            <a:r>
              <a:rPr lang="en-US" dirty="0"/>
              <a:t> </a:t>
            </a:r>
            <a:r>
              <a:rPr lang="en-US" dirty="0" err="1"/>
              <a:t>memantau</a:t>
            </a:r>
            <a:r>
              <a:rPr lang="en-US" dirty="0"/>
              <a:t> </a:t>
            </a:r>
            <a:r>
              <a:rPr lang="en-US" dirty="0" err="1"/>
              <a:t>dan</a:t>
            </a:r>
            <a:r>
              <a:rPr lang="en-US" dirty="0"/>
              <a:t> </a:t>
            </a:r>
            <a:r>
              <a:rPr lang="en-US" dirty="0" err="1"/>
              <a:t>memonitor</a:t>
            </a:r>
            <a:r>
              <a:rPr lang="en-US" dirty="0"/>
              <a:t> area </a:t>
            </a:r>
            <a:r>
              <a:rPr lang="en-US" dirty="0" err="1"/>
              <a:t>gedung</a:t>
            </a:r>
            <a:r>
              <a:rPr lang="en-US" dirty="0"/>
              <a:t> </a:t>
            </a:r>
          </a:p>
          <a:p>
            <a:r>
              <a:rPr lang="en-US" dirty="0"/>
              <a:t> </a:t>
            </a:r>
          </a:p>
          <a:p>
            <a:pPr lvl="0"/>
            <a:r>
              <a:rPr lang="en-US" dirty="0" smtClean="0"/>
              <a:t>10. PETUGAS </a:t>
            </a:r>
            <a:r>
              <a:rPr lang="en-US" dirty="0"/>
              <a:t>POST BASEMENT 2(2) PERSONIL</a:t>
            </a:r>
          </a:p>
          <a:p>
            <a:pPr marL="342900" lvl="0" indent="-342900">
              <a:buFont typeface="+mj-lt"/>
              <a:buAutoNum type="alphaLcPeriod"/>
            </a:pPr>
            <a:r>
              <a:rPr lang="en-US" dirty="0"/>
              <a:t>1 </a:t>
            </a:r>
            <a:r>
              <a:rPr lang="en-US" dirty="0" err="1"/>
              <a:t>personil</a:t>
            </a:r>
            <a:r>
              <a:rPr lang="en-US" dirty="0"/>
              <a:t> </a:t>
            </a:r>
            <a:r>
              <a:rPr lang="en-US" dirty="0" err="1"/>
              <a:t>bertugas</a:t>
            </a:r>
            <a:r>
              <a:rPr lang="en-US" dirty="0"/>
              <a:t> </a:t>
            </a:r>
            <a:r>
              <a:rPr lang="en-US" dirty="0" err="1"/>
              <a:t>mengantar</a:t>
            </a:r>
            <a:r>
              <a:rPr lang="en-US" dirty="0"/>
              <a:t> </a:t>
            </a:r>
            <a:r>
              <a:rPr lang="en-US" dirty="0" err="1"/>
              <a:t>atau</a:t>
            </a:r>
            <a:r>
              <a:rPr lang="en-US" dirty="0"/>
              <a:t> </a:t>
            </a:r>
            <a:r>
              <a:rPr lang="en-US" dirty="0" err="1"/>
              <a:t>membawa</a:t>
            </a:r>
            <a:r>
              <a:rPr lang="en-US" dirty="0"/>
              <a:t> </a:t>
            </a:r>
            <a:r>
              <a:rPr lang="en-US" dirty="0" err="1"/>
              <a:t>perlengkapan</a:t>
            </a:r>
            <a:r>
              <a:rPr lang="en-US" dirty="0"/>
              <a:t> </a:t>
            </a:r>
            <a:r>
              <a:rPr lang="en-US" dirty="0" err="1"/>
              <a:t>damkar</a:t>
            </a:r>
            <a:r>
              <a:rPr lang="en-US" dirty="0"/>
              <a:t> </a:t>
            </a:r>
            <a:r>
              <a:rPr lang="en-US" dirty="0" err="1"/>
              <a:t>ke</a:t>
            </a:r>
            <a:r>
              <a:rPr lang="en-US" dirty="0"/>
              <a:t> </a:t>
            </a:r>
            <a:r>
              <a:rPr lang="en-US" dirty="0" err="1"/>
              <a:t>pintu</a:t>
            </a:r>
            <a:r>
              <a:rPr lang="en-US" dirty="0"/>
              <a:t> lift service</a:t>
            </a:r>
          </a:p>
          <a:p>
            <a:pPr marL="342900" lvl="0" indent="-342900">
              <a:buFont typeface="+mj-lt"/>
              <a:buAutoNum type="alphaLcPeriod"/>
            </a:pPr>
            <a:r>
              <a:rPr lang="en-US" dirty="0"/>
              <a:t>1 </a:t>
            </a:r>
            <a:r>
              <a:rPr lang="en-US" dirty="0" err="1"/>
              <a:t>personil</a:t>
            </a:r>
            <a:r>
              <a:rPr lang="en-US" dirty="0"/>
              <a:t> </a:t>
            </a:r>
            <a:r>
              <a:rPr lang="en-US" dirty="0" err="1"/>
              <a:t>bertugas</a:t>
            </a:r>
            <a:r>
              <a:rPr lang="en-US" dirty="0"/>
              <a:t> </a:t>
            </a:r>
            <a:r>
              <a:rPr lang="en-US" dirty="0" err="1"/>
              <a:t>mengarah</a:t>
            </a:r>
            <a:r>
              <a:rPr lang="en-US" dirty="0"/>
              <a:t> orang </a:t>
            </a:r>
            <a:r>
              <a:rPr lang="en-US" dirty="0" err="1"/>
              <a:t>ke</a:t>
            </a:r>
            <a:r>
              <a:rPr lang="en-US" dirty="0"/>
              <a:t> exit </a:t>
            </a:r>
            <a:r>
              <a:rPr lang="en-US" dirty="0" err="1"/>
              <a:t>menuju</a:t>
            </a:r>
            <a:r>
              <a:rPr lang="en-US" dirty="0"/>
              <a:t> assembly point </a:t>
            </a:r>
          </a:p>
          <a:p>
            <a:pPr marL="342900" indent="-342900">
              <a:buFont typeface="+mj-lt"/>
              <a:buAutoNum type="alphaLcPeriod"/>
            </a:pPr>
            <a:endParaRPr lang="en-US" dirty="0"/>
          </a:p>
        </p:txBody>
      </p:sp>
    </p:spTree>
    <p:extLst>
      <p:ext uri="{BB962C8B-B14F-4D97-AF65-F5344CB8AC3E}">
        <p14:creationId xmlns:p14="http://schemas.microsoft.com/office/powerpoint/2010/main" val="23478586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2509" y="180638"/>
            <a:ext cx="11483439" cy="2585323"/>
          </a:xfrm>
          <a:prstGeom prst="rect">
            <a:avLst/>
          </a:prstGeom>
        </p:spPr>
        <p:txBody>
          <a:bodyPr wrap="square">
            <a:spAutoFit/>
          </a:bodyPr>
          <a:lstStyle/>
          <a:p>
            <a:pPr lvl="0"/>
            <a:r>
              <a:rPr lang="en-US" dirty="0" smtClean="0"/>
              <a:t>11. PETUGAS </a:t>
            </a:r>
            <a:r>
              <a:rPr lang="en-US" dirty="0"/>
              <a:t>BASMENT 3 (2) PERSONIL</a:t>
            </a:r>
          </a:p>
          <a:p>
            <a:pPr marL="342900" lvl="0" indent="-342900">
              <a:buFont typeface="+mj-lt"/>
              <a:buAutoNum type="alphaLcPeriod"/>
            </a:pPr>
            <a:r>
              <a:rPr lang="en-US" dirty="0" err="1"/>
              <a:t>Bertugas</a:t>
            </a:r>
            <a:r>
              <a:rPr lang="en-US" dirty="0"/>
              <a:t> </a:t>
            </a:r>
            <a:r>
              <a:rPr lang="en-US" dirty="0" err="1"/>
              <a:t>selaku</a:t>
            </a:r>
            <a:r>
              <a:rPr lang="en-US" dirty="0"/>
              <a:t> team </a:t>
            </a:r>
            <a:r>
              <a:rPr lang="en-US" dirty="0" err="1"/>
              <a:t>penyisir</a:t>
            </a:r>
            <a:r>
              <a:rPr lang="en-US" dirty="0"/>
              <a:t> </a:t>
            </a:r>
            <a:r>
              <a:rPr lang="en-US" dirty="0" err="1"/>
              <a:t>dari</a:t>
            </a:r>
            <a:r>
              <a:rPr lang="en-US" dirty="0"/>
              <a:t> area b4,b3,b2,b1 </a:t>
            </a:r>
            <a:r>
              <a:rPr lang="en-US" dirty="0" err="1"/>
              <a:t>sampai</a:t>
            </a:r>
            <a:r>
              <a:rPr lang="en-US" dirty="0"/>
              <a:t> </a:t>
            </a:r>
            <a:r>
              <a:rPr lang="en-US" dirty="0" err="1"/>
              <a:t>lantai</a:t>
            </a:r>
            <a:r>
              <a:rPr lang="en-US" dirty="0"/>
              <a:t> </a:t>
            </a:r>
            <a:r>
              <a:rPr lang="en-US" dirty="0" err="1"/>
              <a:t>atas</a:t>
            </a:r>
            <a:r>
              <a:rPr lang="en-US" dirty="0"/>
              <a:t> </a:t>
            </a:r>
          </a:p>
          <a:p>
            <a:r>
              <a:rPr lang="en-US" dirty="0"/>
              <a:t> </a:t>
            </a:r>
          </a:p>
          <a:p>
            <a:pPr lvl="0"/>
            <a:r>
              <a:rPr lang="en-US" dirty="0" smtClean="0"/>
              <a:t>12. PETUGAS </a:t>
            </a:r>
            <a:r>
              <a:rPr lang="en-US" dirty="0"/>
              <a:t>PATROLI LANTAI (1) PERSONIL</a:t>
            </a:r>
          </a:p>
          <a:p>
            <a:pPr marL="342900" lvl="0" indent="-342900">
              <a:buFont typeface="+mj-lt"/>
              <a:buAutoNum type="alphaLcPeriod"/>
            </a:pPr>
            <a:r>
              <a:rPr lang="en-US" dirty="0" err="1"/>
              <a:t>Bertugas</a:t>
            </a:r>
            <a:r>
              <a:rPr lang="en-US" dirty="0"/>
              <a:t> </a:t>
            </a:r>
            <a:r>
              <a:rPr lang="en-US" dirty="0" err="1"/>
              <a:t>sebagai</a:t>
            </a:r>
            <a:r>
              <a:rPr lang="en-US" dirty="0"/>
              <a:t> team </a:t>
            </a:r>
            <a:r>
              <a:rPr lang="en-US" dirty="0" err="1"/>
              <a:t>evakuasi</a:t>
            </a:r>
            <a:r>
              <a:rPr lang="en-US" dirty="0"/>
              <a:t> yang </a:t>
            </a:r>
            <a:r>
              <a:rPr lang="en-US" dirty="0" err="1"/>
              <a:t>kebetulan</a:t>
            </a:r>
            <a:r>
              <a:rPr lang="en-US" dirty="0"/>
              <a:t> </a:t>
            </a:r>
            <a:r>
              <a:rPr lang="en-US" dirty="0" err="1"/>
              <a:t>pada</a:t>
            </a:r>
            <a:r>
              <a:rPr lang="en-US" dirty="0"/>
              <a:t> </a:t>
            </a:r>
            <a:r>
              <a:rPr lang="en-US" dirty="0" err="1"/>
              <a:t>saat</a:t>
            </a:r>
            <a:r>
              <a:rPr lang="en-US" dirty="0"/>
              <a:t> </a:t>
            </a:r>
            <a:r>
              <a:rPr lang="en-US" dirty="0" err="1"/>
              <a:t>tersebut</a:t>
            </a:r>
            <a:r>
              <a:rPr lang="en-US" dirty="0"/>
              <a:t> </a:t>
            </a:r>
            <a:r>
              <a:rPr lang="en-US" dirty="0" err="1"/>
              <a:t>sedang</a:t>
            </a:r>
            <a:r>
              <a:rPr lang="en-US" dirty="0"/>
              <a:t> </a:t>
            </a:r>
            <a:r>
              <a:rPr lang="en-US" dirty="0" err="1"/>
              <a:t>melaksanakan</a:t>
            </a:r>
            <a:r>
              <a:rPr lang="en-US" dirty="0"/>
              <a:t> </a:t>
            </a:r>
            <a:r>
              <a:rPr lang="en-US" dirty="0" err="1"/>
              <a:t>patro</a:t>
            </a:r>
            <a:endParaRPr lang="en-US" dirty="0"/>
          </a:p>
          <a:p>
            <a:pPr lvl="0"/>
            <a:endParaRPr lang="en-US" dirty="0" smtClean="0"/>
          </a:p>
          <a:p>
            <a:pPr lvl="0"/>
            <a:r>
              <a:rPr lang="en-US" dirty="0" smtClean="0"/>
              <a:t>13. PETUGAS </a:t>
            </a:r>
            <a:r>
              <a:rPr lang="en-US" dirty="0"/>
              <a:t>POSKO (1) PERSONIL</a:t>
            </a:r>
          </a:p>
          <a:p>
            <a:pPr marL="342900" lvl="0" indent="-342900">
              <a:buFont typeface="+mj-lt"/>
              <a:buAutoNum type="alphaLcPeriod"/>
            </a:pPr>
            <a:r>
              <a:rPr lang="en-US" dirty="0"/>
              <a:t>1 </a:t>
            </a:r>
            <a:r>
              <a:rPr lang="en-US" dirty="0" err="1"/>
              <a:t>personil</a:t>
            </a:r>
            <a:r>
              <a:rPr lang="en-US" dirty="0"/>
              <a:t> </a:t>
            </a:r>
            <a:r>
              <a:rPr lang="en-US" dirty="0" err="1"/>
              <a:t>bertugas</a:t>
            </a:r>
            <a:r>
              <a:rPr lang="en-US" dirty="0"/>
              <a:t> </a:t>
            </a:r>
            <a:r>
              <a:rPr lang="en-US" dirty="0" err="1"/>
              <a:t>membantu</a:t>
            </a:r>
            <a:r>
              <a:rPr lang="en-US" dirty="0"/>
              <a:t> team </a:t>
            </a:r>
            <a:r>
              <a:rPr lang="en-US" dirty="0" err="1"/>
              <a:t>menyisir</a:t>
            </a:r>
            <a:r>
              <a:rPr lang="en-US" dirty="0"/>
              <a:t> </a:t>
            </a:r>
            <a:r>
              <a:rPr lang="en-US" dirty="0" err="1"/>
              <a:t>dan</a:t>
            </a:r>
            <a:r>
              <a:rPr lang="en-US" dirty="0"/>
              <a:t> team </a:t>
            </a:r>
            <a:r>
              <a:rPr lang="en-US" dirty="0" err="1"/>
              <a:t>evakuasi</a:t>
            </a:r>
            <a:r>
              <a:rPr lang="en-US" dirty="0"/>
              <a:t> </a:t>
            </a:r>
            <a:r>
              <a:rPr lang="en-US" dirty="0" err="1"/>
              <a:t>dan</a:t>
            </a:r>
            <a:r>
              <a:rPr lang="en-US" dirty="0"/>
              <a:t> </a:t>
            </a:r>
            <a:r>
              <a:rPr lang="en-US" dirty="0" err="1"/>
              <a:t>memastikan</a:t>
            </a:r>
            <a:r>
              <a:rPr lang="en-US" dirty="0"/>
              <a:t> </a:t>
            </a:r>
            <a:r>
              <a:rPr lang="en-US" dirty="0" err="1"/>
              <a:t>bahwa</a:t>
            </a:r>
            <a:r>
              <a:rPr lang="en-US" dirty="0"/>
              <a:t> </a:t>
            </a:r>
            <a:r>
              <a:rPr lang="en-US" dirty="0" err="1"/>
              <a:t>sudah</a:t>
            </a:r>
            <a:r>
              <a:rPr lang="en-US" dirty="0"/>
              <a:t> </a:t>
            </a:r>
            <a:r>
              <a:rPr lang="en-US" dirty="0" err="1"/>
              <a:t>tidak</a:t>
            </a:r>
            <a:r>
              <a:rPr lang="en-US" dirty="0"/>
              <a:t> </a:t>
            </a:r>
            <a:r>
              <a:rPr lang="en-US" dirty="0" err="1"/>
              <a:t>ada</a:t>
            </a:r>
            <a:r>
              <a:rPr lang="en-US" dirty="0"/>
              <a:t> orang yang </a:t>
            </a:r>
            <a:r>
              <a:rPr lang="en-US" dirty="0" err="1"/>
              <a:t>masih</a:t>
            </a:r>
            <a:r>
              <a:rPr lang="en-US" dirty="0"/>
              <a:t> </a:t>
            </a:r>
            <a:r>
              <a:rPr lang="en-US" dirty="0" err="1"/>
              <a:t>berada</a:t>
            </a:r>
            <a:r>
              <a:rPr lang="en-US" dirty="0"/>
              <a:t> </a:t>
            </a:r>
            <a:r>
              <a:rPr lang="en-US" dirty="0" err="1"/>
              <a:t>diarea</a:t>
            </a:r>
            <a:r>
              <a:rPr lang="en-US" dirty="0"/>
              <a:t> </a:t>
            </a:r>
            <a:r>
              <a:rPr lang="en-US" dirty="0" err="1"/>
              <a:t>gedung</a:t>
            </a:r>
            <a:r>
              <a:rPr lang="en-US" dirty="0"/>
              <a:t>.</a:t>
            </a:r>
          </a:p>
        </p:txBody>
      </p:sp>
    </p:spTree>
    <p:extLst>
      <p:ext uri="{BB962C8B-B14F-4D97-AF65-F5344CB8AC3E}">
        <p14:creationId xmlns:p14="http://schemas.microsoft.com/office/powerpoint/2010/main" val="10183720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949" y="7813"/>
            <a:ext cx="6574036" cy="6858000"/>
          </a:xfrm>
          <a:prstGeom prst="rect">
            <a:avLst/>
          </a:prstGeom>
        </p:spPr>
      </p:pic>
      <p:sp>
        <p:nvSpPr>
          <p:cNvPr id="6" name="Striped Right Arrow 5"/>
          <p:cNvSpPr/>
          <p:nvPr/>
        </p:nvSpPr>
        <p:spPr>
          <a:xfrm>
            <a:off x="6779847" y="3493478"/>
            <a:ext cx="199292" cy="117231"/>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triped Right Arrow 6"/>
          <p:cNvSpPr/>
          <p:nvPr/>
        </p:nvSpPr>
        <p:spPr>
          <a:xfrm>
            <a:off x="6502400" y="3501294"/>
            <a:ext cx="199292" cy="117231"/>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triped Right Arrow 7"/>
          <p:cNvSpPr/>
          <p:nvPr/>
        </p:nvSpPr>
        <p:spPr>
          <a:xfrm rot="10800000">
            <a:off x="4970587" y="3501294"/>
            <a:ext cx="199292" cy="117231"/>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triped Right Arrow 8"/>
          <p:cNvSpPr/>
          <p:nvPr/>
        </p:nvSpPr>
        <p:spPr>
          <a:xfrm rot="10800000">
            <a:off x="4632571" y="3501294"/>
            <a:ext cx="199292" cy="117231"/>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triped Right Arrow 9"/>
          <p:cNvSpPr/>
          <p:nvPr/>
        </p:nvSpPr>
        <p:spPr>
          <a:xfrm rot="5400000">
            <a:off x="5128850" y="2921001"/>
            <a:ext cx="199293" cy="117230"/>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triped Right Arrow 10"/>
          <p:cNvSpPr/>
          <p:nvPr/>
        </p:nvSpPr>
        <p:spPr>
          <a:xfrm rot="5400000">
            <a:off x="6311838" y="2921001"/>
            <a:ext cx="199293" cy="117230"/>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triped Right Arrow 11"/>
          <p:cNvSpPr/>
          <p:nvPr/>
        </p:nvSpPr>
        <p:spPr>
          <a:xfrm rot="5400000">
            <a:off x="5128850" y="3270739"/>
            <a:ext cx="199293" cy="117230"/>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triped Right Arrow 12"/>
          <p:cNvSpPr/>
          <p:nvPr/>
        </p:nvSpPr>
        <p:spPr>
          <a:xfrm rot="5400000">
            <a:off x="6311838" y="3270738"/>
            <a:ext cx="199293" cy="117230"/>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Striped Right Arrow 13"/>
          <p:cNvSpPr/>
          <p:nvPr/>
        </p:nvSpPr>
        <p:spPr>
          <a:xfrm rot="16200000">
            <a:off x="5128850" y="3731848"/>
            <a:ext cx="199293" cy="117230"/>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Striped Right Arrow 14"/>
          <p:cNvSpPr/>
          <p:nvPr/>
        </p:nvSpPr>
        <p:spPr>
          <a:xfrm rot="16200000">
            <a:off x="6311836" y="3731847"/>
            <a:ext cx="199293" cy="117230"/>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4228065" y="3096950"/>
            <a:ext cx="644770" cy="276999"/>
          </a:xfrm>
          <a:prstGeom prst="rect">
            <a:avLst/>
          </a:prstGeom>
          <a:noFill/>
        </p:spPr>
        <p:txBody>
          <a:bodyPr wrap="square" rtlCol="0">
            <a:spAutoFit/>
          </a:bodyPr>
          <a:lstStyle/>
          <a:p>
            <a:r>
              <a:rPr lang="id-ID" sz="600" dirty="0" smtClean="0">
                <a:solidFill>
                  <a:srgbClr val="C00000"/>
                </a:solidFill>
                <a:latin typeface="Swis721 BlkCn BT" panose="020B0806030502040204" pitchFamily="34" charset="0"/>
              </a:rPr>
              <a:t>BOX HYDRANT</a:t>
            </a:r>
            <a:endParaRPr lang="en-GB" sz="600" dirty="0">
              <a:solidFill>
                <a:srgbClr val="C00000"/>
              </a:solidFill>
              <a:latin typeface="Swis721 BlkCn BT" panose="020B0806030502040204" pitchFamily="34" charset="0"/>
            </a:endParaRPr>
          </a:p>
        </p:txBody>
      </p:sp>
      <p:cxnSp>
        <p:nvCxnSpPr>
          <p:cNvPr id="19" name="Elbow Connector 18"/>
          <p:cNvCxnSpPr/>
          <p:nvPr/>
        </p:nvCxnSpPr>
        <p:spPr>
          <a:xfrm>
            <a:off x="4342098" y="3237520"/>
            <a:ext cx="701172" cy="91832"/>
          </a:xfrm>
          <a:prstGeom prst="bentConnector3">
            <a:avLst>
              <a:gd name="adj1" fmla="val 50000"/>
            </a:avLst>
          </a:prstGeom>
          <a:ln cap="rnd">
            <a:solidFill>
              <a:srgbClr val="FF0000"/>
            </a:solidFill>
            <a:round/>
            <a:tailEnd type="stealth"/>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5051480" y="3227753"/>
            <a:ext cx="45719" cy="199293"/>
          </a:xfrm>
          <a:prstGeom prst="rect">
            <a:avLst/>
          </a:prstGeom>
          <a:solidFill>
            <a:srgbClr val="FF0000"/>
          </a:solidFill>
          <a:ln cmpd="dbl">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6513215" y="3237522"/>
            <a:ext cx="45719" cy="199293"/>
          </a:xfrm>
          <a:prstGeom prst="rect">
            <a:avLst/>
          </a:prstGeom>
          <a:solidFill>
            <a:srgbClr val="FF0000"/>
          </a:solidFill>
          <a:ln cmpd="dbl">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p:cNvPicPr>
            <a:picLocks noChangeAspect="1"/>
          </p:cNvPicPr>
          <p:nvPr/>
        </p:nvPicPr>
        <p:blipFill>
          <a:blip r:embed="rId3"/>
          <a:stretch>
            <a:fillRect/>
          </a:stretch>
        </p:blipFill>
        <p:spPr>
          <a:xfrm>
            <a:off x="6793653" y="3132599"/>
            <a:ext cx="646233" cy="188992"/>
          </a:xfrm>
          <a:prstGeom prst="rect">
            <a:avLst/>
          </a:prstGeom>
        </p:spPr>
      </p:pic>
      <p:cxnSp>
        <p:nvCxnSpPr>
          <p:cNvPr id="35" name="Elbow Connector 34"/>
          <p:cNvCxnSpPr/>
          <p:nvPr/>
        </p:nvCxnSpPr>
        <p:spPr>
          <a:xfrm rot="10800000" flipV="1">
            <a:off x="6569291" y="3281615"/>
            <a:ext cx="751643" cy="73558"/>
          </a:xfrm>
          <a:prstGeom prst="bentConnector3">
            <a:avLst>
              <a:gd name="adj1" fmla="val 57872"/>
            </a:avLst>
          </a:prstGeom>
          <a:ln cap="rnd">
            <a:solidFill>
              <a:srgbClr val="FF0000"/>
            </a:solidFill>
            <a:round/>
            <a:tailEnd type="stealth"/>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96092" y="548305"/>
            <a:ext cx="2737394" cy="923330"/>
          </a:xfrm>
          <a:prstGeom prst="rect">
            <a:avLst/>
          </a:prstGeom>
          <a:noFill/>
        </p:spPr>
        <p:txBody>
          <a:bodyPr wrap="square" rtlCol="0">
            <a:spAutoFit/>
          </a:bodyPr>
          <a:lstStyle/>
          <a:p>
            <a:pPr algn="ctr"/>
            <a:r>
              <a:rPr lang="id-ID" u="sng" dirty="0" smtClean="0">
                <a:latin typeface="Swis721 BlkCn BT" panose="020B0806030502040204" pitchFamily="34" charset="0"/>
              </a:rPr>
              <a:t>EVACUATION ROUTE</a:t>
            </a:r>
          </a:p>
          <a:p>
            <a:pPr algn="ctr"/>
            <a:r>
              <a:rPr lang="id-ID" dirty="0" smtClean="0">
                <a:latin typeface="Swis721 BlkCn BT" panose="020B0806030502040204" pitchFamily="34" charset="0"/>
              </a:rPr>
              <a:t>TYPICAL FLOOR TOWER-1</a:t>
            </a:r>
            <a:endParaRPr lang="en-GB" dirty="0">
              <a:latin typeface="Swis721 BlkCn BT" panose="020B0806030502040204" pitchFamily="34" charset="0"/>
            </a:endParaRPr>
          </a:p>
        </p:txBody>
      </p:sp>
      <p:sp>
        <p:nvSpPr>
          <p:cNvPr id="40" name="Striped Right Arrow 39"/>
          <p:cNvSpPr/>
          <p:nvPr/>
        </p:nvSpPr>
        <p:spPr>
          <a:xfrm rot="10800000">
            <a:off x="672174" y="2316129"/>
            <a:ext cx="199292" cy="117231"/>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609602" y="1996494"/>
            <a:ext cx="324437" cy="69187"/>
          </a:xfrm>
          <a:prstGeom prst="rect">
            <a:avLst/>
          </a:prstGeom>
          <a:solidFill>
            <a:srgbClr val="FF0000"/>
          </a:solidFill>
          <a:ln cmpd="dbl">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44" name="Table 43"/>
          <p:cNvGraphicFramePr>
            <a:graphicFrameLocks noGrp="1"/>
          </p:cNvGraphicFramePr>
          <p:nvPr>
            <p:extLst>
              <p:ext uri="{D42A27DB-BD31-4B8C-83A1-F6EECF244321}">
                <p14:modId xmlns:p14="http://schemas.microsoft.com/office/powerpoint/2010/main" val="2317984487"/>
              </p:ext>
            </p:extLst>
          </p:nvPr>
        </p:nvGraphicFramePr>
        <p:xfrm>
          <a:off x="463043" y="1608949"/>
          <a:ext cx="2326910" cy="1508760"/>
        </p:xfrm>
        <a:graphic>
          <a:graphicData uri="http://schemas.openxmlformats.org/drawingml/2006/table">
            <a:tbl>
              <a:tblPr firstRow="1" bandRow="1">
                <a:tableStyleId>{5C22544A-7EE6-4342-B048-85BDC9FD1C3A}</a:tableStyleId>
              </a:tblPr>
              <a:tblGrid>
                <a:gridCol w="641861"/>
                <a:gridCol w="1685049"/>
              </a:tblGrid>
              <a:tr h="554355">
                <a:tc>
                  <a:txBody>
                    <a:bodyPr/>
                    <a:lstStyle/>
                    <a:p>
                      <a:pPr algn="ctr"/>
                      <a:r>
                        <a:rPr lang="id-ID" sz="1000" dirty="0" smtClean="0">
                          <a:solidFill>
                            <a:schemeClr val="tx1"/>
                          </a:solidFill>
                        </a:rPr>
                        <a:t>SIGN</a:t>
                      </a:r>
                      <a:endParaRPr lang="en-GB" sz="1000" dirty="0">
                        <a:solidFill>
                          <a:schemeClr val="tx1"/>
                        </a:solidFill>
                      </a:endParaRPr>
                    </a:p>
                  </a:txBody>
                  <a:tcPr/>
                </a:tc>
                <a:tc>
                  <a:txBody>
                    <a:bodyPr/>
                    <a:lstStyle/>
                    <a:p>
                      <a:pPr algn="ctr"/>
                      <a:r>
                        <a:rPr lang="id-ID" sz="1000" dirty="0" smtClean="0">
                          <a:solidFill>
                            <a:schemeClr val="tx1"/>
                          </a:solidFill>
                        </a:rPr>
                        <a:t>NOTES</a:t>
                      </a:r>
                      <a:endParaRPr lang="en-GB" sz="1000" dirty="0">
                        <a:solidFill>
                          <a:schemeClr val="tx1"/>
                        </a:solidFill>
                      </a:endParaRPr>
                    </a:p>
                  </a:txBody>
                  <a:tcPr/>
                </a:tc>
              </a:tr>
              <a:tr h="400050">
                <a:tc>
                  <a:txBody>
                    <a:bodyPr/>
                    <a:lstStyle/>
                    <a:p>
                      <a:endParaRPr lang="en-GB" sz="1800" dirty="0"/>
                    </a:p>
                  </a:txBody>
                  <a:tcPr>
                    <a:solidFill>
                      <a:srgbClr val="92D050"/>
                    </a:solidFill>
                  </a:tcPr>
                </a:tc>
                <a:tc>
                  <a:txBody>
                    <a:bodyPr/>
                    <a:lstStyle/>
                    <a:p>
                      <a:r>
                        <a:rPr lang="id-ID" sz="1000" dirty="0" smtClean="0"/>
                        <a:t>HYDRANT BOX</a:t>
                      </a:r>
                      <a:endParaRPr lang="en-GB" sz="1000" dirty="0"/>
                    </a:p>
                  </a:txBody>
                  <a:tcPr>
                    <a:solidFill>
                      <a:srgbClr val="92D050"/>
                    </a:solidFill>
                  </a:tcPr>
                </a:tc>
              </a:tr>
              <a:tr h="554355">
                <a:tc>
                  <a:txBody>
                    <a:bodyPr/>
                    <a:lstStyle/>
                    <a:p>
                      <a:endParaRPr lang="en-GB" sz="1800" dirty="0"/>
                    </a:p>
                  </a:txBody>
                  <a:tcPr>
                    <a:solidFill>
                      <a:schemeClr val="accent4">
                        <a:lumMod val="60000"/>
                        <a:lumOff val="40000"/>
                      </a:schemeClr>
                    </a:solidFill>
                  </a:tcPr>
                </a:tc>
                <a:tc>
                  <a:txBody>
                    <a:bodyPr/>
                    <a:lstStyle/>
                    <a:p>
                      <a:r>
                        <a:rPr lang="id-ID" sz="1000" dirty="0" smtClean="0"/>
                        <a:t>EVACUATION ROUTE</a:t>
                      </a:r>
                      <a:endParaRPr lang="en-GB" sz="1000" dirty="0"/>
                    </a:p>
                  </a:txBody>
                  <a:tcPr>
                    <a:solidFill>
                      <a:schemeClr val="accent4">
                        <a:lumMod val="60000"/>
                        <a:lumOff val="40000"/>
                      </a:schemeClr>
                    </a:solidFill>
                  </a:tcPr>
                </a:tc>
              </a:tr>
            </a:tbl>
          </a:graphicData>
        </a:graphic>
      </p:graphicFrame>
      <p:sp>
        <p:nvSpPr>
          <p:cNvPr id="45" name="Striped Right Arrow 44"/>
          <p:cNvSpPr/>
          <p:nvPr/>
        </p:nvSpPr>
        <p:spPr>
          <a:xfrm rot="10800000">
            <a:off x="672174" y="2431074"/>
            <a:ext cx="199292" cy="117231"/>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683981" y="2054573"/>
            <a:ext cx="187486" cy="45719"/>
          </a:xfrm>
          <a:prstGeom prst="rect">
            <a:avLst/>
          </a:prstGeom>
          <a:solidFill>
            <a:srgbClr val="FF0000"/>
          </a:solidFill>
          <a:ln cmpd="dbl">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194873" y="134913"/>
            <a:ext cx="11887200" cy="6595673"/>
          </a:xfrm>
          <a:prstGeom prst="rect">
            <a:avLst/>
          </a:prstGeom>
          <a:noFill/>
          <a:ln w="31750" cap="sq" cmpd="dbl">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526795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triped Right Arrow 5"/>
          <p:cNvSpPr/>
          <p:nvPr/>
        </p:nvSpPr>
        <p:spPr>
          <a:xfrm>
            <a:off x="6968528" y="3493478"/>
            <a:ext cx="199292" cy="117231"/>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triped Right Arrow 6"/>
          <p:cNvSpPr/>
          <p:nvPr/>
        </p:nvSpPr>
        <p:spPr>
          <a:xfrm>
            <a:off x="6691083" y="3501294"/>
            <a:ext cx="199292" cy="117231"/>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triped Right Arrow 7"/>
          <p:cNvSpPr/>
          <p:nvPr/>
        </p:nvSpPr>
        <p:spPr>
          <a:xfrm rot="10800000">
            <a:off x="5159268" y="3501294"/>
            <a:ext cx="199292" cy="117231"/>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triped Right Arrow 8"/>
          <p:cNvSpPr/>
          <p:nvPr/>
        </p:nvSpPr>
        <p:spPr>
          <a:xfrm rot="10800000">
            <a:off x="4821252" y="3501294"/>
            <a:ext cx="199292" cy="117231"/>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triped Right Arrow 9"/>
          <p:cNvSpPr/>
          <p:nvPr/>
        </p:nvSpPr>
        <p:spPr>
          <a:xfrm rot="5400000">
            <a:off x="5317532" y="2921001"/>
            <a:ext cx="199293" cy="117230"/>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triped Right Arrow 10"/>
          <p:cNvSpPr/>
          <p:nvPr/>
        </p:nvSpPr>
        <p:spPr>
          <a:xfrm rot="5400000">
            <a:off x="6500519" y="2921001"/>
            <a:ext cx="199293" cy="117230"/>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triped Right Arrow 11"/>
          <p:cNvSpPr/>
          <p:nvPr/>
        </p:nvSpPr>
        <p:spPr>
          <a:xfrm rot="5400000">
            <a:off x="5317532" y="3270739"/>
            <a:ext cx="199293" cy="117230"/>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triped Right Arrow 12"/>
          <p:cNvSpPr/>
          <p:nvPr/>
        </p:nvSpPr>
        <p:spPr>
          <a:xfrm rot="5400000">
            <a:off x="6500519" y="3270738"/>
            <a:ext cx="199293" cy="117230"/>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Striped Right Arrow 13"/>
          <p:cNvSpPr/>
          <p:nvPr/>
        </p:nvSpPr>
        <p:spPr>
          <a:xfrm rot="16200000">
            <a:off x="5317532" y="3731848"/>
            <a:ext cx="199293" cy="117230"/>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Striped Right Arrow 14"/>
          <p:cNvSpPr/>
          <p:nvPr/>
        </p:nvSpPr>
        <p:spPr>
          <a:xfrm rot="16200000">
            <a:off x="6500519" y="3731847"/>
            <a:ext cx="199293" cy="117230"/>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4358691" y="3096950"/>
            <a:ext cx="644770" cy="276999"/>
          </a:xfrm>
          <a:prstGeom prst="rect">
            <a:avLst/>
          </a:prstGeom>
          <a:noFill/>
        </p:spPr>
        <p:txBody>
          <a:bodyPr wrap="square" rtlCol="0">
            <a:spAutoFit/>
          </a:bodyPr>
          <a:lstStyle/>
          <a:p>
            <a:r>
              <a:rPr lang="id-ID" sz="600" dirty="0" smtClean="0">
                <a:solidFill>
                  <a:srgbClr val="C00000"/>
                </a:solidFill>
                <a:latin typeface="Swis721 BlkCn BT" panose="020B0806030502040204" pitchFamily="34" charset="0"/>
              </a:rPr>
              <a:t>BOX HYDRANT</a:t>
            </a:r>
            <a:endParaRPr lang="en-GB" sz="600" dirty="0">
              <a:solidFill>
                <a:srgbClr val="C00000"/>
              </a:solidFill>
              <a:latin typeface="Swis721 BlkCn BT" panose="020B0806030502040204" pitchFamily="34" charset="0"/>
            </a:endParaRPr>
          </a:p>
        </p:txBody>
      </p:sp>
      <p:cxnSp>
        <p:nvCxnSpPr>
          <p:cNvPr id="19" name="Elbow Connector 18"/>
          <p:cNvCxnSpPr/>
          <p:nvPr/>
        </p:nvCxnSpPr>
        <p:spPr>
          <a:xfrm>
            <a:off x="4472722" y="3237520"/>
            <a:ext cx="701172" cy="91832"/>
          </a:xfrm>
          <a:prstGeom prst="bentConnector3">
            <a:avLst>
              <a:gd name="adj1" fmla="val 50000"/>
            </a:avLst>
          </a:prstGeom>
          <a:ln cap="rnd">
            <a:solidFill>
              <a:srgbClr val="FF0000"/>
            </a:solidFill>
            <a:round/>
            <a:tailEnd type="stealth"/>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5240161" y="3227753"/>
            <a:ext cx="45719" cy="199293"/>
          </a:xfrm>
          <a:prstGeom prst="rect">
            <a:avLst/>
          </a:prstGeom>
          <a:solidFill>
            <a:srgbClr val="FF0000"/>
          </a:solidFill>
          <a:ln cmpd="dbl">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6701898" y="3237522"/>
            <a:ext cx="45719" cy="199293"/>
          </a:xfrm>
          <a:prstGeom prst="rect">
            <a:avLst/>
          </a:prstGeom>
          <a:solidFill>
            <a:srgbClr val="FF0000"/>
          </a:solidFill>
          <a:ln cmpd="dbl">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p:cNvPicPr>
            <a:picLocks noChangeAspect="1"/>
          </p:cNvPicPr>
          <p:nvPr/>
        </p:nvPicPr>
        <p:blipFill>
          <a:blip r:embed="rId2"/>
          <a:stretch>
            <a:fillRect/>
          </a:stretch>
        </p:blipFill>
        <p:spPr>
          <a:xfrm>
            <a:off x="6982334" y="3132599"/>
            <a:ext cx="646233" cy="188992"/>
          </a:xfrm>
          <a:prstGeom prst="rect">
            <a:avLst/>
          </a:prstGeom>
        </p:spPr>
      </p:pic>
      <p:cxnSp>
        <p:nvCxnSpPr>
          <p:cNvPr id="35" name="Elbow Connector 34"/>
          <p:cNvCxnSpPr/>
          <p:nvPr/>
        </p:nvCxnSpPr>
        <p:spPr>
          <a:xfrm rot="10800000" flipV="1">
            <a:off x="6757970" y="3281615"/>
            <a:ext cx="751643" cy="73558"/>
          </a:xfrm>
          <a:prstGeom prst="bentConnector3">
            <a:avLst>
              <a:gd name="adj1" fmla="val 57872"/>
            </a:avLst>
          </a:prstGeom>
          <a:ln cap="rnd">
            <a:solidFill>
              <a:srgbClr val="FF0000"/>
            </a:solidFill>
            <a:round/>
            <a:tailEnd type="stealth"/>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 y="512489"/>
            <a:ext cx="3004457" cy="923330"/>
          </a:xfrm>
          <a:prstGeom prst="rect">
            <a:avLst/>
          </a:prstGeom>
          <a:noFill/>
        </p:spPr>
        <p:txBody>
          <a:bodyPr wrap="square" rtlCol="0">
            <a:spAutoFit/>
          </a:bodyPr>
          <a:lstStyle/>
          <a:p>
            <a:pPr algn="ctr"/>
            <a:r>
              <a:rPr lang="id-ID" u="sng" dirty="0" smtClean="0">
                <a:latin typeface="Swis721 BlkCn BT" panose="020B0806030502040204" pitchFamily="34" charset="0"/>
              </a:rPr>
              <a:t>EVACUATION ROUTE</a:t>
            </a:r>
          </a:p>
          <a:p>
            <a:pPr algn="ctr"/>
            <a:r>
              <a:rPr lang="id-ID" dirty="0" smtClean="0">
                <a:latin typeface="Swis721 BlkCn BT" panose="020B0806030502040204" pitchFamily="34" charset="0"/>
              </a:rPr>
              <a:t>TYPICAL FLOOR TOWER-2</a:t>
            </a:r>
            <a:endParaRPr lang="en-GB" dirty="0">
              <a:latin typeface="Swis721 BlkCn BT" panose="020B080603050204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548" y="7813"/>
            <a:ext cx="7124331" cy="6858000"/>
          </a:xfrm>
          <a:prstGeom prst="rect">
            <a:avLst/>
          </a:prstGeom>
        </p:spPr>
      </p:pic>
      <p:sp>
        <p:nvSpPr>
          <p:cNvPr id="21" name="Striped Right Arrow 20"/>
          <p:cNvSpPr/>
          <p:nvPr/>
        </p:nvSpPr>
        <p:spPr>
          <a:xfrm rot="5400000">
            <a:off x="5479786" y="2921001"/>
            <a:ext cx="199293" cy="117230"/>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Striped Right Arrow 21"/>
          <p:cNvSpPr/>
          <p:nvPr/>
        </p:nvSpPr>
        <p:spPr>
          <a:xfrm rot="5400000">
            <a:off x="6711120" y="2933140"/>
            <a:ext cx="199293" cy="117230"/>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Striped Right Arrow 22"/>
          <p:cNvSpPr/>
          <p:nvPr/>
        </p:nvSpPr>
        <p:spPr>
          <a:xfrm rot="5400000">
            <a:off x="5480341" y="3259779"/>
            <a:ext cx="199293" cy="117230"/>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Striped Right Arrow 23"/>
          <p:cNvSpPr/>
          <p:nvPr/>
        </p:nvSpPr>
        <p:spPr>
          <a:xfrm rot="5400000">
            <a:off x="6711514" y="3223000"/>
            <a:ext cx="199293" cy="117230"/>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Striped Right Arrow 24"/>
          <p:cNvSpPr/>
          <p:nvPr/>
        </p:nvSpPr>
        <p:spPr>
          <a:xfrm rot="16200000">
            <a:off x="5497842" y="3812895"/>
            <a:ext cx="199293" cy="117230"/>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Striped Right Arrow 26"/>
          <p:cNvSpPr/>
          <p:nvPr/>
        </p:nvSpPr>
        <p:spPr>
          <a:xfrm rot="16200000">
            <a:off x="6716944" y="3812894"/>
            <a:ext cx="199293" cy="117230"/>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Striped Right Arrow 28"/>
          <p:cNvSpPr/>
          <p:nvPr/>
        </p:nvSpPr>
        <p:spPr>
          <a:xfrm rot="10800000">
            <a:off x="5333047" y="3552093"/>
            <a:ext cx="199292" cy="117231"/>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Striped Right Arrow 29"/>
          <p:cNvSpPr/>
          <p:nvPr/>
        </p:nvSpPr>
        <p:spPr>
          <a:xfrm>
            <a:off x="7034146" y="3545389"/>
            <a:ext cx="199292" cy="117231"/>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Striped Right Arrow 31"/>
          <p:cNvSpPr/>
          <p:nvPr/>
        </p:nvSpPr>
        <p:spPr>
          <a:xfrm rot="10800000">
            <a:off x="5007789" y="3545591"/>
            <a:ext cx="199292" cy="117231"/>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riped Right Arrow 32"/>
          <p:cNvSpPr/>
          <p:nvPr/>
        </p:nvSpPr>
        <p:spPr>
          <a:xfrm>
            <a:off x="7356928" y="3545388"/>
            <a:ext cx="199292" cy="117231"/>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5413717" y="3280508"/>
            <a:ext cx="45719" cy="199293"/>
          </a:xfrm>
          <a:prstGeom prst="rect">
            <a:avLst/>
          </a:prstGeom>
          <a:solidFill>
            <a:srgbClr val="FF0000"/>
          </a:solidFill>
          <a:ln cmpd="dbl">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6931192" y="3218749"/>
            <a:ext cx="45719" cy="199293"/>
          </a:xfrm>
          <a:prstGeom prst="rect">
            <a:avLst/>
          </a:prstGeom>
          <a:solidFill>
            <a:srgbClr val="FF0000"/>
          </a:solidFill>
          <a:ln cmpd="dbl">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Elbow Connector 36"/>
          <p:cNvCxnSpPr/>
          <p:nvPr/>
        </p:nvCxnSpPr>
        <p:spPr>
          <a:xfrm>
            <a:off x="4702452" y="3300620"/>
            <a:ext cx="701172" cy="91832"/>
          </a:xfrm>
          <a:prstGeom prst="bentConnector3">
            <a:avLst>
              <a:gd name="adj1" fmla="val 50000"/>
            </a:avLst>
          </a:prstGeom>
          <a:ln cap="rnd">
            <a:solidFill>
              <a:srgbClr val="FF0000"/>
            </a:solidFill>
            <a:round/>
            <a:tailEnd type="stealth"/>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473414" y="3163991"/>
            <a:ext cx="644770" cy="276999"/>
          </a:xfrm>
          <a:prstGeom prst="rect">
            <a:avLst/>
          </a:prstGeom>
          <a:noFill/>
        </p:spPr>
        <p:txBody>
          <a:bodyPr wrap="square" rtlCol="0">
            <a:spAutoFit/>
          </a:bodyPr>
          <a:lstStyle/>
          <a:p>
            <a:r>
              <a:rPr lang="id-ID" sz="600" dirty="0" smtClean="0">
                <a:solidFill>
                  <a:srgbClr val="C00000"/>
                </a:solidFill>
                <a:latin typeface="Swis721 BlkCn BT" panose="020B0806030502040204" pitchFamily="34" charset="0"/>
              </a:rPr>
              <a:t>BOX HYDRANT</a:t>
            </a:r>
            <a:endParaRPr lang="en-GB" sz="600" dirty="0">
              <a:solidFill>
                <a:srgbClr val="C00000"/>
              </a:solidFill>
              <a:latin typeface="Swis721 BlkCn BT" panose="020B0806030502040204" pitchFamily="34" charset="0"/>
            </a:endParaRPr>
          </a:p>
        </p:txBody>
      </p:sp>
      <p:cxnSp>
        <p:nvCxnSpPr>
          <p:cNvPr id="40" name="Elbow Connector 39"/>
          <p:cNvCxnSpPr/>
          <p:nvPr/>
        </p:nvCxnSpPr>
        <p:spPr>
          <a:xfrm rot="10800000" flipV="1">
            <a:off x="7010913" y="3278945"/>
            <a:ext cx="751643" cy="73558"/>
          </a:xfrm>
          <a:prstGeom prst="bentConnector3">
            <a:avLst>
              <a:gd name="adj1" fmla="val 57872"/>
            </a:avLst>
          </a:prstGeom>
          <a:ln cap="rnd">
            <a:solidFill>
              <a:srgbClr val="FF0000"/>
            </a:solidFill>
            <a:round/>
            <a:tailEnd type="stealt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233835" y="3132573"/>
            <a:ext cx="644770" cy="276999"/>
          </a:xfrm>
          <a:prstGeom prst="rect">
            <a:avLst/>
          </a:prstGeom>
          <a:noFill/>
        </p:spPr>
        <p:txBody>
          <a:bodyPr wrap="square" rtlCol="0">
            <a:spAutoFit/>
          </a:bodyPr>
          <a:lstStyle/>
          <a:p>
            <a:r>
              <a:rPr lang="id-ID" sz="600" dirty="0" smtClean="0">
                <a:solidFill>
                  <a:srgbClr val="C00000"/>
                </a:solidFill>
                <a:latin typeface="Swis721 BlkCn BT" panose="020B0806030502040204" pitchFamily="34" charset="0"/>
              </a:rPr>
              <a:t>BOX HYDRANT</a:t>
            </a:r>
            <a:endParaRPr lang="en-GB" sz="600" dirty="0">
              <a:solidFill>
                <a:srgbClr val="C00000"/>
              </a:solidFill>
              <a:latin typeface="Swis721 BlkCn BT" panose="020B0806030502040204" pitchFamily="34" charset="0"/>
            </a:endParaRPr>
          </a:p>
        </p:txBody>
      </p:sp>
      <p:graphicFrame>
        <p:nvGraphicFramePr>
          <p:cNvPr id="42" name="Table 41"/>
          <p:cNvGraphicFramePr>
            <a:graphicFrameLocks noGrp="1"/>
          </p:cNvGraphicFramePr>
          <p:nvPr>
            <p:extLst>
              <p:ext uri="{D42A27DB-BD31-4B8C-83A1-F6EECF244321}">
                <p14:modId xmlns:p14="http://schemas.microsoft.com/office/powerpoint/2010/main" val="2120433860"/>
              </p:ext>
            </p:extLst>
          </p:nvPr>
        </p:nvGraphicFramePr>
        <p:xfrm>
          <a:off x="333569" y="1544212"/>
          <a:ext cx="2326910" cy="1508760"/>
        </p:xfrm>
        <a:graphic>
          <a:graphicData uri="http://schemas.openxmlformats.org/drawingml/2006/table">
            <a:tbl>
              <a:tblPr firstRow="1" bandRow="1">
                <a:tableStyleId>{5C22544A-7EE6-4342-B048-85BDC9FD1C3A}</a:tableStyleId>
              </a:tblPr>
              <a:tblGrid>
                <a:gridCol w="641861"/>
                <a:gridCol w="1685049"/>
              </a:tblGrid>
              <a:tr h="554355">
                <a:tc>
                  <a:txBody>
                    <a:bodyPr/>
                    <a:lstStyle/>
                    <a:p>
                      <a:pPr algn="ctr"/>
                      <a:r>
                        <a:rPr lang="id-ID" sz="1000" dirty="0" smtClean="0">
                          <a:solidFill>
                            <a:schemeClr val="tx1"/>
                          </a:solidFill>
                        </a:rPr>
                        <a:t>SIGN</a:t>
                      </a:r>
                      <a:endParaRPr lang="en-GB" sz="1000" dirty="0">
                        <a:solidFill>
                          <a:schemeClr val="tx1"/>
                        </a:solidFill>
                      </a:endParaRPr>
                    </a:p>
                  </a:txBody>
                  <a:tcPr/>
                </a:tc>
                <a:tc>
                  <a:txBody>
                    <a:bodyPr/>
                    <a:lstStyle/>
                    <a:p>
                      <a:pPr algn="ctr"/>
                      <a:r>
                        <a:rPr lang="id-ID" sz="1000" dirty="0" smtClean="0">
                          <a:solidFill>
                            <a:schemeClr val="tx1"/>
                          </a:solidFill>
                        </a:rPr>
                        <a:t>NOTES</a:t>
                      </a:r>
                      <a:endParaRPr lang="en-GB" sz="1000" dirty="0">
                        <a:solidFill>
                          <a:schemeClr val="tx1"/>
                        </a:solidFill>
                      </a:endParaRPr>
                    </a:p>
                  </a:txBody>
                  <a:tcPr/>
                </a:tc>
              </a:tr>
              <a:tr h="400050">
                <a:tc>
                  <a:txBody>
                    <a:bodyPr/>
                    <a:lstStyle/>
                    <a:p>
                      <a:endParaRPr lang="en-GB" sz="1800" dirty="0"/>
                    </a:p>
                  </a:txBody>
                  <a:tcPr>
                    <a:solidFill>
                      <a:srgbClr val="92D050"/>
                    </a:solidFill>
                  </a:tcPr>
                </a:tc>
                <a:tc>
                  <a:txBody>
                    <a:bodyPr/>
                    <a:lstStyle/>
                    <a:p>
                      <a:r>
                        <a:rPr lang="id-ID" sz="1000" dirty="0" smtClean="0"/>
                        <a:t>HYDRANT BOX</a:t>
                      </a:r>
                      <a:endParaRPr lang="en-GB" sz="1000" dirty="0"/>
                    </a:p>
                  </a:txBody>
                  <a:tcPr>
                    <a:solidFill>
                      <a:srgbClr val="92D050"/>
                    </a:solidFill>
                  </a:tcPr>
                </a:tc>
              </a:tr>
              <a:tr h="554355">
                <a:tc>
                  <a:txBody>
                    <a:bodyPr/>
                    <a:lstStyle/>
                    <a:p>
                      <a:endParaRPr lang="en-GB" sz="1800" dirty="0"/>
                    </a:p>
                  </a:txBody>
                  <a:tcPr>
                    <a:solidFill>
                      <a:schemeClr val="accent4">
                        <a:lumMod val="60000"/>
                        <a:lumOff val="40000"/>
                      </a:schemeClr>
                    </a:solidFill>
                  </a:tcPr>
                </a:tc>
                <a:tc>
                  <a:txBody>
                    <a:bodyPr/>
                    <a:lstStyle/>
                    <a:p>
                      <a:r>
                        <a:rPr lang="id-ID" sz="1000" dirty="0" smtClean="0"/>
                        <a:t>EVACUATION ROUTE</a:t>
                      </a:r>
                      <a:endParaRPr lang="en-GB" sz="1000" dirty="0"/>
                    </a:p>
                  </a:txBody>
                  <a:tcPr>
                    <a:solidFill>
                      <a:schemeClr val="accent4">
                        <a:lumMod val="60000"/>
                        <a:lumOff val="40000"/>
                      </a:schemeClr>
                    </a:solidFill>
                  </a:tcPr>
                </a:tc>
              </a:tr>
            </a:tbl>
          </a:graphicData>
        </a:graphic>
      </p:graphicFrame>
      <p:sp>
        <p:nvSpPr>
          <p:cNvPr id="43" name="Striped Right Arrow 42"/>
          <p:cNvSpPr/>
          <p:nvPr/>
        </p:nvSpPr>
        <p:spPr>
          <a:xfrm rot="10800000">
            <a:off x="561348" y="2289976"/>
            <a:ext cx="199292" cy="117231"/>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561346" y="1955043"/>
            <a:ext cx="234176" cy="67968"/>
          </a:xfrm>
          <a:prstGeom prst="rect">
            <a:avLst/>
          </a:prstGeom>
          <a:solidFill>
            <a:srgbClr val="FF0000"/>
          </a:solidFill>
          <a:ln cmpd="dbl">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194873" y="134913"/>
            <a:ext cx="11887200" cy="6595673"/>
          </a:xfrm>
          <a:prstGeom prst="rect">
            <a:avLst/>
          </a:prstGeom>
          <a:noFill/>
          <a:ln w="31750" cap="sq" cmpd="dbl">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052487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6278" y="0"/>
            <a:ext cx="6890892" cy="6858000"/>
          </a:xfrm>
          <a:prstGeom prst="rect">
            <a:avLst/>
          </a:prstGeom>
        </p:spPr>
      </p:pic>
      <p:sp>
        <p:nvSpPr>
          <p:cNvPr id="5" name="Striped Right Arrow 4"/>
          <p:cNvSpPr/>
          <p:nvPr/>
        </p:nvSpPr>
        <p:spPr>
          <a:xfrm rot="5400000">
            <a:off x="5250544" y="2877393"/>
            <a:ext cx="199293" cy="117230"/>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triped Right Arrow 5"/>
          <p:cNvSpPr/>
          <p:nvPr/>
        </p:nvSpPr>
        <p:spPr>
          <a:xfrm rot="10800000">
            <a:off x="4944861" y="3488593"/>
            <a:ext cx="199292" cy="117231"/>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triped Right Arrow 6"/>
          <p:cNvSpPr/>
          <p:nvPr/>
        </p:nvSpPr>
        <p:spPr>
          <a:xfrm>
            <a:off x="6657044" y="3488594"/>
            <a:ext cx="199292" cy="117231"/>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triped Right Arrow 7"/>
          <p:cNvSpPr/>
          <p:nvPr/>
        </p:nvSpPr>
        <p:spPr>
          <a:xfrm rot="16200000">
            <a:off x="5258418" y="3751935"/>
            <a:ext cx="199293" cy="117230"/>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triped Right Arrow 8"/>
          <p:cNvSpPr/>
          <p:nvPr/>
        </p:nvSpPr>
        <p:spPr>
          <a:xfrm rot="5400000">
            <a:off x="6498784" y="2877393"/>
            <a:ext cx="199293" cy="117230"/>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triped Right Arrow 9"/>
          <p:cNvSpPr/>
          <p:nvPr/>
        </p:nvSpPr>
        <p:spPr>
          <a:xfrm rot="5400000">
            <a:off x="5250544" y="3270739"/>
            <a:ext cx="199293" cy="117230"/>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triped Right Arrow 10"/>
          <p:cNvSpPr/>
          <p:nvPr/>
        </p:nvSpPr>
        <p:spPr>
          <a:xfrm rot="5400000">
            <a:off x="6498782" y="3262443"/>
            <a:ext cx="199293" cy="117230"/>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triped Right Arrow 11"/>
          <p:cNvSpPr/>
          <p:nvPr/>
        </p:nvSpPr>
        <p:spPr>
          <a:xfrm rot="10800000">
            <a:off x="4598498" y="3488594"/>
            <a:ext cx="199292" cy="117231"/>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triped Right Arrow 12"/>
          <p:cNvSpPr/>
          <p:nvPr/>
        </p:nvSpPr>
        <p:spPr>
          <a:xfrm>
            <a:off x="6970326" y="3486477"/>
            <a:ext cx="199292" cy="117231"/>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225941" y="3147245"/>
            <a:ext cx="45719" cy="199293"/>
          </a:xfrm>
          <a:prstGeom prst="rect">
            <a:avLst/>
          </a:prstGeom>
          <a:solidFill>
            <a:srgbClr val="FF0000"/>
          </a:solidFill>
          <a:ln cmpd="dbl">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4368123" y="3081978"/>
            <a:ext cx="644770" cy="276999"/>
          </a:xfrm>
          <a:prstGeom prst="rect">
            <a:avLst/>
          </a:prstGeom>
          <a:noFill/>
        </p:spPr>
        <p:txBody>
          <a:bodyPr wrap="square" rtlCol="0">
            <a:spAutoFit/>
          </a:bodyPr>
          <a:lstStyle/>
          <a:p>
            <a:r>
              <a:rPr lang="id-ID" sz="600" dirty="0" smtClean="0">
                <a:solidFill>
                  <a:srgbClr val="C00000"/>
                </a:solidFill>
                <a:latin typeface="Swis721 BlkCn BT" panose="020B0806030502040204" pitchFamily="34" charset="0"/>
              </a:rPr>
              <a:t>BOX HYDRANT</a:t>
            </a:r>
            <a:endParaRPr lang="en-GB" sz="600" dirty="0">
              <a:solidFill>
                <a:srgbClr val="C00000"/>
              </a:solidFill>
              <a:latin typeface="Swis721 BlkCn BT" panose="020B0806030502040204" pitchFamily="34" charset="0"/>
            </a:endParaRPr>
          </a:p>
        </p:txBody>
      </p:sp>
      <p:cxnSp>
        <p:nvCxnSpPr>
          <p:cNvPr id="16" name="Elbow Connector 15"/>
          <p:cNvCxnSpPr/>
          <p:nvPr/>
        </p:nvCxnSpPr>
        <p:spPr>
          <a:xfrm>
            <a:off x="4507540" y="3212215"/>
            <a:ext cx="701172" cy="91832"/>
          </a:xfrm>
          <a:prstGeom prst="bentConnector3">
            <a:avLst>
              <a:gd name="adj1" fmla="val 50000"/>
            </a:avLst>
          </a:prstGeom>
          <a:ln cap="rnd">
            <a:solidFill>
              <a:srgbClr val="FF0000"/>
            </a:solidFill>
            <a:round/>
            <a:tailEnd type="stealth"/>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rot="10800000" flipV="1">
            <a:off x="6793798" y="3263841"/>
            <a:ext cx="751643" cy="73558"/>
          </a:xfrm>
          <a:prstGeom prst="bentConnector3">
            <a:avLst>
              <a:gd name="adj1" fmla="val 57872"/>
            </a:avLst>
          </a:prstGeom>
          <a:ln cap="rnd">
            <a:solidFill>
              <a:srgbClr val="FF0000"/>
            </a:solidFill>
            <a:round/>
            <a:tailEnd type="stealt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027907" y="3129078"/>
            <a:ext cx="644770" cy="276999"/>
          </a:xfrm>
          <a:prstGeom prst="rect">
            <a:avLst/>
          </a:prstGeom>
          <a:noFill/>
        </p:spPr>
        <p:txBody>
          <a:bodyPr wrap="square" rtlCol="0">
            <a:spAutoFit/>
          </a:bodyPr>
          <a:lstStyle/>
          <a:p>
            <a:r>
              <a:rPr lang="id-ID" sz="600" dirty="0" smtClean="0">
                <a:solidFill>
                  <a:srgbClr val="C00000"/>
                </a:solidFill>
                <a:latin typeface="Swis721 BlkCn BT" panose="020B0806030502040204" pitchFamily="34" charset="0"/>
              </a:rPr>
              <a:t>BOX HYDRANT</a:t>
            </a:r>
            <a:endParaRPr lang="en-GB" sz="600" dirty="0">
              <a:solidFill>
                <a:srgbClr val="C00000"/>
              </a:solidFill>
              <a:latin typeface="Swis721 BlkCn BT" panose="020B0806030502040204" pitchFamily="34" charset="0"/>
            </a:endParaRPr>
          </a:p>
        </p:txBody>
      </p:sp>
      <p:sp>
        <p:nvSpPr>
          <p:cNvPr id="20" name="Rectangle 19"/>
          <p:cNvSpPr/>
          <p:nvPr/>
        </p:nvSpPr>
        <p:spPr>
          <a:xfrm>
            <a:off x="6700095" y="3221413"/>
            <a:ext cx="45719" cy="199293"/>
          </a:xfrm>
          <a:prstGeom prst="rect">
            <a:avLst/>
          </a:prstGeom>
          <a:solidFill>
            <a:srgbClr val="FF0000"/>
          </a:solidFill>
          <a:ln cmpd="dbl">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p:cNvSpPr txBox="1"/>
          <p:nvPr/>
        </p:nvSpPr>
        <p:spPr>
          <a:xfrm>
            <a:off x="260473" y="467219"/>
            <a:ext cx="2729468" cy="923330"/>
          </a:xfrm>
          <a:prstGeom prst="rect">
            <a:avLst/>
          </a:prstGeom>
          <a:noFill/>
        </p:spPr>
        <p:txBody>
          <a:bodyPr wrap="square" rtlCol="0">
            <a:spAutoFit/>
          </a:bodyPr>
          <a:lstStyle/>
          <a:p>
            <a:pPr algn="ctr"/>
            <a:r>
              <a:rPr lang="id-ID" u="sng" dirty="0" smtClean="0">
                <a:latin typeface="Swis721 BlkCn BT" panose="020B0806030502040204" pitchFamily="34" charset="0"/>
              </a:rPr>
              <a:t>EVACUATION ROUTE</a:t>
            </a:r>
          </a:p>
          <a:p>
            <a:pPr algn="ctr"/>
            <a:r>
              <a:rPr lang="id-ID" dirty="0" smtClean="0">
                <a:latin typeface="Swis721 BlkCn BT" panose="020B0806030502040204" pitchFamily="34" charset="0"/>
              </a:rPr>
              <a:t>TYPICAL FLOOR TOWER-3</a:t>
            </a:r>
            <a:endParaRPr lang="en-GB" dirty="0">
              <a:latin typeface="Swis721 BlkCn BT" panose="020B0806030502040204" pitchFamily="34" charset="0"/>
            </a:endParaRPr>
          </a:p>
        </p:txBody>
      </p:sp>
      <p:sp>
        <p:nvSpPr>
          <p:cNvPr id="22" name="Striped Right Arrow 21"/>
          <p:cNvSpPr/>
          <p:nvPr/>
        </p:nvSpPr>
        <p:spPr>
          <a:xfrm rot="16200000">
            <a:off x="6498782" y="3751934"/>
            <a:ext cx="199293" cy="117230"/>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3" name="Table 22"/>
          <p:cNvGraphicFramePr>
            <a:graphicFrameLocks noGrp="1"/>
          </p:cNvGraphicFramePr>
          <p:nvPr>
            <p:extLst>
              <p:ext uri="{D42A27DB-BD31-4B8C-83A1-F6EECF244321}">
                <p14:modId xmlns:p14="http://schemas.microsoft.com/office/powerpoint/2010/main" val="761176829"/>
              </p:ext>
            </p:extLst>
          </p:nvPr>
        </p:nvGraphicFramePr>
        <p:xfrm>
          <a:off x="478189" y="1464652"/>
          <a:ext cx="2326910" cy="1508760"/>
        </p:xfrm>
        <a:graphic>
          <a:graphicData uri="http://schemas.openxmlformats.org/drawingml/2006/table">
            <a:tbl>
              <a:tblPr firstRow="1" bandRow="1">
                <a:tableStyleId>{5C22544A-7EE6-4342-B048-85BDC9FD1C3A}</a:tableStyleId>
              </a:tblPr>
              <a:tblGrid>
                <a:gridCol w="641861"/>
                <a:gridCol w="1685049"/>
              </a:tblGrid>
              <a:tr h="554355">
                <a:tc>
                  <a:txBody>
                    <a:bodyPr/>
                    <a:lstStyle/>
                    <a:p>
                      <a:pPr algn="ctr"/>
                      <a:r>
                        <a:rPr lang="id-ID" sz="1000" dirty="0" smtClean="0">
                          <a:solidFill>
                            <a:schemeClr val="tx1"/>
                          </a:solidFill>
                        </a:rPr>
                        <a:t>SIGN</a:t>
                      </a:r>
                      <a:endParaRPr lang="en-GB" sz="1000" dirty="0">
                        <a:solidFill>
                          <a:schemeClr val="tx1"/>
                        </a:solidFill>
                      </a:endParaRPr>
                    </a:p>
                  </a:txBody>
                  <a:tcPr/>
                </a:tc>
                <a:tc>
                  <a:txBody>
                    <a:bodyPr/>
                    <a:lstStyle/>
                    <a:p>
                      <a:pPr algn="ctr"/>
                      <a:r>
                        <a:rPr lang="id-ID" sz="1000" dirty="0" smtClean="0">
                          <a:solidFill>
                            <a:schemeClr val="tx1"/>
                          </a:solidFill>
                        </a:rPr>
                        <a:t>NOTES</a:t>
                      </a:r>
                      <a:endParaRPr lang="en-GB" sz="1000" dirty="0">
                        <a:solidFill>
                          <a:schemeClr val="tx1"/>
                        </a:solidFill>
                      </a:endParaRPr>
                    </a:p>
                  </a:txBody>
                  <a:tcPr/>
                </a:tc>
              </a:tr>
              <a:tr h="400050">
                <a:tc>
                  <a:txBody>
                    <a:bodyPr/>
                    <a:lstStyle/>
                    <a:p>
                      <a:endParaRPr lang="en-GB" sz="1800" dirty="0"/>
                    </a:p>
                  </a:txBody>
                  <a:tcPr>
                    <a:solidFill>
                      <a:srgbClr val="92D050"/>
                    </a:solidFill>
                  </a:tcPr>
                </a:tc>
                <a:tc>
                  <a:txBody>
                    <a:bodyPr/>
                    <a:lstStyle/>
                    <a:p>
                      <a:r>
                        <a:rPr lang="id-ID" sz="1000" dirty="0" smtClean="0"/>
                        <a:t>HYDRANT BOX</a:t>
                      </a:r>
                      <a:endParaRPr lang="en-GB" sz="1000" dirty="0"/>
                    </a:p>
                  </a:txBody>
                  <a:tcPr>
                    <a:solidFill>
                      <a:srgbClr val="92D050"/>
                    </a:solidFill>
                  </a:tcPr>
                </a:tc>
              </a:tr>
              <a:tr h="554355">
                <a:tc>
                  <a:txBody>
                    <a:bodyPr/>
                    <a:lstStyle/>
                    <a:p>
                      <a:endParaRPr lang="en-GB" sz="1800" dirty="0"/>
                    </a:p>
                  </a:txBody>
                  <a:tcPr>
                    <a:solidFill>
                      <a:schemeClr val="accent4">
                        <a:lumMod val="60000"/>
                        <a:lumOff val="40000"/>
                      </a:schemeClr>
                    </a:solidFill>
                  </a:tcPr>
                </a:tc>
                <a:tc>
                  <a:txBody>
                    <a:bodyPr/>
                    <a:lstStyle/>
                    <a:p>
                      <a:r>
                        <a:rPr lang="id-ID" sz="1000" dirty="0" smtClean="0"/>
                        <a:t>EVACUATION ROUTE</a:t>
                      </a:r>
                      <a:endParaRPr lang="en-GB" sz="1000" dirty="0"/>
                    </a:p>
                  </a:txBody>
                  <a:tcPr>
                    <a:solidFill>
                      <a:schemeClr val="accent4">
                        <a:lumMod val="60000"/>
                        <a:lumOff val="40000"/>
                      </a:schemeClr>
                    </a:solidFill>
                  </a:tcPr>
                </a:tc>
              </a:tr>
            </a:tbl>
          </a:graphicData>
        </a:graphic>
      </p:graphicFrame>
      <p:sp>
        <p:nvSpPr>
          <p:cNvPr id="24" name="Striped Right Arrow 23"/>
          <p:cNvSpPr/>
          <p:nvPr/>
        </p:nvSpPr>
        <p:spPr>
          <a:xfrm rot="10800000">
            <a:off x="729158" y="2192520"/>
            <a:ext cx="199292" cy="117231"/>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759902" y="1881505"/>
            <a:ext cx="168548" cy="60585"/>
          </a:xfrm>
          <a:prstGeom prst="rect">
            <a:avLst/>
          </a:prstGeom>
          <a:solidFill>
            <a:srgbClr val="FF0000"/>
          </a:solidFill>
          <a:ln cmpd="dbl">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194873" y="134913"/>
            <a:ext cx="11887200" cy="6595673"/>
          </a:xfrm>
          <a:prstGeom prst="rect">
            <a:avLst/>
          </a:prstGeom>
          <a:noFill/>
          <a:ln w="31750" cap="sq" cmpd="dbl">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659438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949" y="7813"/>
            <a:ext cx="6574036" cy="6858000"/>
          </a:xfrm>
          <a:prstGeom prst="rect">
            <a:avLst/>
          </a:prstGeom>
        </p:spPr>
      </p:pic>
      <p:sp>
        <p:nvSpPr>
          <p:cNvPr id="6" name="Striped Right Arrow 5"/>
          <p:cNvSpPr/>
          <p:nvPr/>
        </p:nvSpPr>
        <p:spPr>
          <a:xfrm>
            <a:off x="6779847" y="3493478"/>
            <a:ext cx="199292" cy="117231"/>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triped Right Arrow 6"/>
          <p:cNvSpPr/>
          <p:nvPr/>
        </p:nvSpPr>
        <p:spPr>
          <a:xfrm>
            <a:off x="6502400" y="3501294"/>
            <a:ext cx="199292" cy="117231"/>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triped Right Arrow 7"/>
          <p:cNvSpPr/>
          <p:nvPr/>
        </p:nvSpPr>
        <p:spPr>
          <a:xfrm rot="10800000">
            <a:off x="4970587" y="3501294"/>
            <a:ext cx="199292" cy="117231"/>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triped Right Arrow 8"/>
          <p:cNvSpPr/>
          <p:nvPr/>
        </p:nvSpPr>
        <p:spPr>
          <a:xfrm rot="10800000">
            <a:off x="4632571" y="3501294"/>
            <a:ext cx="199292" cy="117231"/>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triped Right Arrow 9"/>
          <p:cNvSpPr/>
          <p:nvPr/>
        </p:nvSpPr>
        <p:spPr>
          <a:xfrm rot="5400000">
            <a:off x="5128850" y="2921001"/>
            <a:ext cx="199293" cy="117230"/>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triped Right Arrow 10"/>
          <p:cNvSpPr/>
          <p:nvPr/>
        </p:nvSpPr>
        <p:spPr>
          <a:xfrm rot="5400000">
            <a:off x="6311838" y="2921001"/>
            <a:ext cx="199293" cy="117230"/>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triped Right Arrow 11"/>
          <p:cNvSpPr/>
          <p:nvPr/>
        </p:nvSpPr>
        <p:spPr>
          <a:xfrm rot="5400000">
            <a:off x="5128850" y="3270739"/>
            <a:ext cx="199293" cy="117230"/>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triped Right Arrow 12"/>
          <p:cNvSpPr/>
          <p:nvPr/>
        </p:nvSpPr>
        <p:spPr>
          <a:xfrm rot="5400000">
            <a:off x="6311838" y="3270738"/>
            <a:ext cx="199293" cy="117230"/>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Striped Right Arrow 13"/>
          <p:cNvSpPr/>
          <p:nvPr/>
        </p:nvSpPr>
        <p:spPr>
          <a:xfrm rot="16200000">
            <a:off x="5128850" y="3731848"/>
            <a:ext cx="199293" cy="117230"/>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Striped Right Arrow 14"/>
          <p:cNvSpPr/>
          <p:nvPr/>
        </p:nvSpPr>
        <p:spPr>
          <a:xfrm rot="16200000">
            <a:off x="6311836" y="3731847"/>
            <a:ext cx="199293" cy="117230"/>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4228065" y="3096950"/>
            <a:ext cx="644770" cy="276999"/>
          </a:xfrm>
          <a:prstGeom prst="rect">
            <a:avLst/>
          </a:prstGeom>
          <a:noFill/>
        </p:spPr>
        <p:txBody>
          <a:bodyPr wrap="square" rtlCol="0">
            <a:spAutoFit/>
          </a:bodyPr>
          <a:lstStyle/>
          <a:p>
            <a:r>
              <a:rPr lang="id-ID" sz="600" dirty="0" smtClean="0">
                <a:solidFill>
                  <a:srgbClr val="C00000"/>
                </a:solidFill>
                <a:latin typeface="Swis721 BlkCn BT" panose="020B0806030502040204" pitchFamily="34" charset="0"/>
              </a:rPr>
              <a:t>BOX HYDRANT</a:t>
            </a:r>
            <a:endParaRPr lang="en-GB" sz="600" dirty="0">
              <a:solidFill>
                <a:srgbClr val="C00000"/>
              </a:solidFill>
              <a:latin typeface="Swis721 BlkCn BT" panose="020B0806030502040204" pitchFamily="34" charset="0"/>
            </a:endParaRPr>
          </a:p>
        </p:txBody>
      </p:sp>
      <p:cxnSp>
        <p:nvCxnSpPr>
          <p:cNvPr id="19" name="Elbow Connector 18"/>
          <p:cNvCxnSpPr/>
          <p:nvPr/>
        </p:nvCxnSpPr>
        <p:spPr>
          <a:xfrm>
            <a:off x="4342098" y="3237520"/>
            <a:ext cx="701172" cy="91832"/>
          </a:xfrm>
          <a:prstGeom prst="bentConnector3">
            <a:avLst>
              <a:gd name="adj1" fmla="val 50000"/>
            </a:avLst>
          </a:prstGeom>
          <a:ln cap="rnd">
            <a:solidFill>
              <a:srgbClr val="FF0000"/>
            </a:solidFill>
            <a:round/>
            <a:tailEnd type="stealth"/>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5051480" y="3227753"/>
            <a:ext cx="45719" cy="199293"/>
          </a:xfrm>
          <a:prstGeom prst="rect">
            <a:avLst/>
          </a:prstGeom>
          <a:solidFill>
            <a:srgbClr val="FF0000"/>
          </a:solidFill>
          <a:ln cmpd="dbl">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6513215" y="3237522"/>
            <a:ext cx="45719" cy="199293"/>
          </a:xfrm>
          <a:prstGeom prst="rect">
            <a:avLst/>
          </a:prstGeom>
          <a:solidFill>
            <a:srgbClr val="FF0000"/>
          </a:solidFill>
          <a:ln cmpd="dbl">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p:cNvPicPr>
            <a:picLocks noChangeAspect="1"/>
          </p:cNvPicPr>
          <p:nvPr/>
        </p:nvPicPr>
        <p:blipFill>
          <a:blip r:embed="rId3"/>
          <a:stretch>
            <a:fillRect/>
          </a:stretch>
        </p:blipFill>
        <p:spPr>
          <a:xfrm>
            <a:off x="6793653" y="3132599"/>
            <a:ext cx="646233" cy="188992"/>
          </a:xfrm>
          <a:prstGeom prst="rect">
            <a:avLst/>
          </a:prstGeom>
        </p:spPr>
      </p:pic>
      <p:cxnSp>
        <p:nvCxnSpPr>
          <p:cNvPr id="35" name="Elbow Connector 34"/>
          <p:cNvCxnSpPr/>
          <p:nvPr/>
        </p:nvCxnSpPr>
        <p:spPr>
          <a:xfrm rot="10800000" flipV="1">
            <a:off x="6569291" y="3281615"/>
            <a:ext cx="751643" cy="73558"/>
          </a:xfrm>
          <a:prstGeom prst="bentConnector3">
            <a:avLst>
              <a:gd name="adj1" fmla="val 57872"/>
            </a:avLst>
          </a:prstGeom>
          <a:ln cap="rnd">
            <a:solidFill>
              <a:srgbClr val="FF0000"/>
            </a:solidFill>
            <a:round/>
            <a:tailEnd type="stealth"/>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90287" y="587495"/>
            <a:ext cx="2728684" cy="923330"/>
          </a:xfrm>
          <a:prstGeom prst="rect">
            <a:avLst/>
          </a:prstGeom>
          <a:noFill/>
        </p:spPr>
        <p:txBody>
          <a:bodyPr wrap="square" rtlCol="0">
            <a:spAutoFit/>
          </a:bodyPr>
          <a:lstStyle/>
          <a:p>
            <a:pPr algn="ctr"/>
            <a:r>
              <a:rPr lang="id-ID" u="sng" dirty="0" smtClean="0">
                <a:latin typeface="Swis721 BlkCn BT" panose="020B0806030502040204" pitchFamily="34" charset="0"/>
              </a:rPr>
              <a:t>EVACUATION ROUTE</a:t>
            </a:r>
          </a:p>
          <a:p>
            <a:pPr algn="ctr"/>
            <a:r>
              <a:rPr lang="id-ID" dirty="0" smtClean="0">
                <a:latin typeface="Swis721 BlkCn BT" panose="020B0806030502040204" pitchFamily="34" charset="0"/>
              </a:rPr>
              <a:t>TYPICAL FLOOR TOWER-4</a:t>
            </a:r>
            <a:endParaRPr lang="en-GB" dirty="0">
              <a:latin typeface="Swis721 BlkCn BT" panose="020B0806030502040204" pitchFamily="34" charset="0"/>
            </a:endParaRPr>
          </a:p>
        </p:txBody>
      </p:sp>
      <p:graphicFrame>
        <p:nvGraphicFramePr>
          <p:cNvPr id="20" name="Table 19"/>
          <p:cNvGraphicFramePr>
            <a:graphicFrameLocks noGrp="1"/>
          </p:cNvGraphicFramePr>
          <p:nvPr>
            <p:extLst>
              <p:ext uri="{D42A27DB-BD31-4B8C-83A1-F6EECF244321}">
                <p14:modId xmlns:p14="http://schemas.microsoft.com/office/powerpoint/2010/main" val="2478264758"/>
              </p:ext>
            </p:extLst>
          </p:nvPr>
        </p:nvGraphicFramePr>
        <p:xfrm>
          <a:off x="463041" y="1608949"/>
          <a:ext cx="2326910" cy="1508760"/>
        </p:xfrm>
        <a:graphic>
          <a:graphicData uri="http://schemas.openxmlformats.org/drawingml/2006/table">
            <a:tbl>
              <a:tblPr firstRow="1" bandRow="1">
                <a:tableStyleId>{5C22544A-7EE6-4342-B048-85BDC9FD1C3A}</a:tableStyleId>
              </a:tblPr>
              <a:tblGrid>
                <a:gridCol w="641861"/>
                <a:gridCol w="1685049"/>
              </a:tblGrid>
              <a:tr h="554355">
                <a:tc>
                  <a:txBody>
                    <a:bodyPr/>
                    <a:lstStyle/>
                    <a:p>
                      <a:pPr algn="ctr"/>
                      <a:r>
                        <a:rPr lang="id-ID" sz="1000" dirty="0" smtClean="0">
                          <a:solidFill>
                            <a:schemeClr val="tx1"/>
                          </a:solidFill>
                        </a:rPr>
                        <a:t>SIGN</a:t>
                      </a:r>
                      <a:endParaRPr lang="en-GB" sz="1000" dirty="0">
                        <a:solidFill>
                          <a:schemeClr val="tx1"/>
                        </a:solidFill>
                      </a:endParaRPr>
                    </a:p>
                  </a:txBody>
                  <a:tcPr/>
                </a:tc>
                <a:tc>
                  <a:txBody>
                    <a:bodyPr/>
                    <a:lstStyle/>
                    <a:p>
                      <a:pPr algn="ctr"/>
                      <a:r>
                        <a:rPr lang="id-ID" sz="1000" dirty="0" smtClean="0">
                          <a:solidFill>
                            <a:schemeClr val="tx1"/>
                          </a:solidFill>
                        </a:rPr>
                        <a:t>NOTES</a:t>
                      </a:r>
                      <a:endParaRPr lang="en-GB" sz="1000" dirty="0">
                        <a:solidFill>
                          <a:schemeClr val="tx1"/>
                        </a:solidFill>
                      </a:endParaRPr>
                    </a:p>
                  </a:txBody>
                  <a:tcPr/>
                </a:tc>
              </a:tr>
              <a:tr h="400050">
                <a:tc>
                  <a:txBody>
                    <a:bodyPr/>
                    <a:lstStyle/>
                    <a:p>
                      <a:endParaRPr lang="en-GB" sz="1800" dirty="0"/>
                    </a:p>
                  </a:txBody>
                  <a:tcPr>
                    <a:solidFill>
                      <a:srgbClr val="92D050"/>
                    </a:solidFill>
                  </a:tcPr>
                </a:tc>
                <a:tc>
                  <a:txBody>
                    <a:bodyPr/>
                    <a:lstStyle/>
                    <a:p>
                      <a:r>
                        <a:rPr lang="id-ID" sz="1000" dirty="0" smtClean="0"/>
                        <a:t>HYDRANT BOX</a:t>
                      </a:r>
                      <a:endParaRPr lang="en-GB" sz="1000" dirty="0"/>
                    </a:p>
                  </a:txBody>
                  <a:tcPr>
                    <a:solidFill>
                      <a:srgbClr val="92D050"/>
                    </a:solidFill>
                  </a:tcPr>
                </a:tc>
              </a:tr>
              <a:tr h="554355">
                <a:tc>
                  <a:txBody>
                    <a:bodyPr/>
                    <a:lstStyle/>
                    <a:p>
                      <a:endParaRPr lang="en-GB" sz="1800" dirty="0"/>
                    </a:p>
                  </a:txBody>
                  <a:tcPr>
                    <a:solidFill>
                      <a:schemeClr val="accent4">
                        <a:lumMod val="60000"/>
                        <a:lumOff val="40000"/>
                      </a:schemeClr>
                    </a:solidFill>
                  </a:tcPr>
                </a:tc>
                <a:tc>
                  <a:txBody>
                    <a:bodyPr/>
                    <a:lstStyle/>
                    <a:p>
                      <a:r>
                        <a:rPr lang="id-ID" sz="1000" dirty="0" smtClean="0"/>
                        <a:t>EVACUATION ROUTE</a:t>
                      </a:r>
                      <a:endParaRPr lang="en-GB" sz="1000" dirty="0"/>
                    </a:p>
                  </a:txBody>
                  <a:tcPr>
                    <a:solidFill>
                      <a:schemeClr val="accent4">
                        <a:lumMod val="60000"/>
                        <a:lumOff val="40000"/>
                      </a:schemeClr>
                    </a:solidFill>
                  </a:tcPr>
                </a:tc>
              </a:tr>
            </a:tbl>
          </a:graphicData>
        </a:graphic>
      </p:graphicFrame>
      <p:sp>
        <p:nvSpPr>
          <p:cNvPr id="21" name="Striped Right Arrow 20"/>
          <p:cNvSpPr/>
          <p:nvPr/>
        </p:nvSpPr>
        <p:spPr>
          <a:xfrm rot="10800000">
            <a:off x="709358" y="2360471"/>
            <a:ext cx="199292" cy="117231"/>
          </a:xfrm>
          <a:prstGeom prst="stripedRightArrow">
            <a:avLst/>
          </a:prstGeom>
          <a:solidFill>
            <a:srgbClr val="00B050"/>
          </a:solidFill>
          <a:ln w="3175"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700873" y="2063469"/>
            <a:ext cx="234400" cy="67501"/>
          </a:xfrm>
          <a:prstGeom prst="rect">
            <a:avLst/>
          </a:prstGeom>
          <a:solidFill>
            <a:srgbClr val="FF0000"/>
          </a:solidFill>
          <a:ln cmpd="dbl">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94873" y="134913"/>
            <a:ext cx="11887200" cy="6595673"/>
          </a:xfrm>
          <a:prstGeom prst="rect">
            <a:avLst/>
          </a:prstGeom>
          <a:noFill/>
          <a:ln w="31750" cap="sq" cmpd="dbl">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391306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677" y="382809"/>
            <a:ext cx="11796496" cy="5985243"/>
          </a:xfrm>
          <a:prstGeom prst="rect">
            <a:avLst/>
          </a:prstGeom>
        </p:spPr>
      </p:pic>
      <p:sp>
        <p:nvSpPr>
          <p:cNvPr id="7" name="Striped Right Arrow 6"/>
          <p:cNvSpPr/>
          <p:nvPr/>
        </p:nvSpPr>
        <p:spPr>
          <a:xfrm rot="3681123">
            <a:off x="10048506" y="2214781"/>
            <a:ext cx="192989"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triped Right Arrow 7"/>
          <p:cNvSpPr/>
          <p:nvPr/>
        </p:nvSpPr>
        <p:spPr>
          <a:xfrm rot="3681123">
            <a:off x="10211564" y="2530079"/>
            <a:ext cx="192989"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triped Right Arrow 8"/>
          <p:cNvSpPr/>
          <p:nvPr/>
        </p:nvSpPr>
        <p:spPr>
          <a:xfrm rot="3681123">
            <a:off x="10370092" y="2845379"/>
            <a:ext cx="192989"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triped Right Arrow 9"/>
          <p:cNvSpPr/>
          <p:nvPr/>
        </p:nvSpPr>
        <p:spPr>
          <a:xfrm rot="9355954">
            <a:off x="8713625" y="3140663"/>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triped Right Arrow 10"/>
          <p:cNvSpPr/>
          <p:nvPr/>
        </p:nvSpPr>
        <p:spPr>
          <a:xfrm rot="9355954">
            <a:off x="8598670" y="2867794"/>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Striped Right Arrow 16"/>
          <p:cNvSpPr/>
          <p:nvPr/>
        </p:nvSpPr>
        <p:spPr>
          <a:xfrm rot="20380572">
            <a:off x="11356050" y="3161651"/>
            <a:ext cx="177589" cy="204356"/>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Striped Right Arrow 17"/>
          <p:cNvSpPr/>
          <p:nvPr/>
        </p:nvSpPr>
        <p:spPr>
          <a:xfrm rot="14686401">
            <a:off x="8233514" y="2973071"/>
            <a:ext cx="192989"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Striped Right Arrow 18"/>
          <p:cNvSpPr/>
          <p:nvPr/>
        </p:nvSpPr>
        <p:spPr>
          <a:xfrm rot="14686401">
            <a:off x="7989063" y="2617088"/>
            <a:ext cx="187818" cy="261003"/>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Striped Right Arrow 19"/>
          <p:cNvSpPr/>
          <p:nvPr/>
        </p:nvSpPr>
        <p:spPr>
          <a:xfrm rot="20380572">
            <a:off x="11053918" y="3342177"/>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Striped Right Arrow 21"/>
          <p:cNvSpPr/>
          <p:nvPr/>
        </p:nvSpPr>
        <p:spPr>
          <a:xfrm rot="3681123">
            <a:off x="10530110" y="3160677"/>
            <a:ext cx="192989"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U-Turn Arrow 22"/>
          <p:cNvSpPr/>
          <p:nvPr/>
        </p:nvSpPr>
        <p:spPr>
          <a:xfrm rot="19788361">
            <a:off x="9811733" y="1956710"/>
            <a:ext cx="280594" cy="218517"/>
          </a:xfrm>
          <a:prstGeom prst="uturnArrow">
            <a:avLst/>
          </a:prstGeom>
          <a:solidFill>
            <a:srgbClr val="00B050"/>
          </a:solidFill>
          <a:ln w="6350" cap="sq">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Striped Right Arrow 24"/>
          <p:cNvSpPr/>
          <p:nvPr/>
        </p:nvSpPr>
        <p:spPr>
          <a:xfrm rot="20034753">
            <a:off x="8273664" y="2013124"/>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Striped Right Arrow 25"/>
          <p:cNvSpPr/>
          <p:nvPr/>
        </p:nvSpPr>
        <p:spPr>
          <a:xfrm rot="20034753">
            <a:off x="8668228" y="1829405"/>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Striped Right Arrow 26"/>
          <p:cNvSpPr/>
          <p:nvPr/>
        </p:nvSpPr>
        <p:spPr>
          <a:xfrm rot="20034753">
            <a:off x="9116231" y="1590959"/>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Bent Arrow 28"/>
          <p:cNvSpPr/>
          <p:nvPr/>
        </p:nvSpPr>
        <p:spPr>
          <a:xfrm rot="3589788">
            <a:off x="9544342" y="1406616"/>
            <a:ext cx="236220" cy="214036"/>
          </a:xfrm>
          <a:prstGeom prst="bentArrow">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Striped Right Arrow 29"/>
          <p:cNvSpPr/>
          <p:nvPr/>
        </p:nvSpPr>
        <p:spPr>
          <a:xfrm rot="3681123">
            <a:off x="9810469" y="1758238"/>
            <a:ext cx="192989"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Bent Arrow 32"/>
          <p:cNvSpPr/>
          <p:nvPr/>
        </p:nvSpPr>
        <p:spPr>
          <a:xfrm rot="20132979">
            <a:off x="7867575" y="2204398"/>
            <a:ext cx="236220" cy="214036"/>
          </a:xfrm>
          <a:prstGeom prst="bentArrow">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7" name="Striped Right Arrow 36"/>
          <p:cNvSpPr/>
          <p:nvPr/>
        </p:nvSpPr>
        <p:spPr>
          <a:xfrm rot="20892694">
            <a:off x="7343901" y="3608739"/>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Striped Right Arrow 38"/>
          <p:cNvSpPr/>
          <p:nvPr/>
        </p:nvSpPr>
        <p:spPr>
          <a:xfrm>
            <a:off x="7635639" y="3560678"/>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Striped Right Arrow 40"/>
          <p:cNvSpPr/>
          <p:nvPr/>
        </p:nvSpPr>
        <p:spPr>
          <a:xfrm rot="20212554">
            <a:off x="7904269" y="3536494"/>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Striped Right Arrow 43"/>
          <p:cNvSpPr/>
          <p:nvPr/>
        </p:nvSpPr>
        <p:spPr>
          <a:xfrm rot="12199452">
            <a:off x="4137830" y="3536255"/>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Striped Right Arrow 44"/>
          <p:cNvSpPr/>
          <p:nvPr/>
        </p:nvSpPr>
        <p:spPr>
          <a:xfrm rot="12199452">
            <a:off x="4242400" y="3289788"/>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Striped Right Arrow 46"/>
          <p:cNvSpPr/>
          <p:nvPr/>
        </p:nvSpPr>
        <p:spPr>
          <a:xfrm rot="894904">
            <a:off x="2652923" y="2759589"/>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Striped Right Arrow 47"/>
          <p:cNvSpPr/>
          <p:nvPr/>
        </p:nvSpPr>
        <p:spPr>
          <a:xfrm rot="894904">
            <a:off x="3028834" y="2804601"/>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Striped Right Arrow 49"/>
          <p:cNvSpPr/>
          <p:nvPr/>
        </p:nvSpPr>
        <p:spPr>
          <a:xfrm rot="894904">
            <a:off x="2652921" y="2760582"/>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Striped Right Arrow 51"/>
          <p:cNvSpPr/>
          <p:nvPr/>
        </p:nvSpPr>
        <p:spPr>
          <a:xfrm rot="894904">
            <a:off x="2717250" y="3008432"/>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Striped Right Arrow 53"/>
          <p:cNvSpPr/>
          <p:nvPr/>
        </p:nvSpPr>
        <p:spPr>
          <a:xfrm rot="21189602">
            <a:off x="2997773" y="3084777"/>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Striped Right Arrow 54"/>
          <p:cNvSpPr/>
          <p:nvPr/>
        </p:nvSpPr>
        <p:spPr>
          <a:xfrm rot="894904">
            <a:off x="3305773" y="3050660"/>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Bent Arrow 57"/>
          <p:cNvSpPr/>
          <p:nvPr/>
        </p:nvSpPr>
        <p:spPr>
          <a:xfrm rot="14823977">
            <a:off x="8359200" y="3117937"/>
            <a:ext cx="236220" cy="214036"/>
          </a:xfrm>
          <a:prstGeom prst="bentArrow">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0" name="Bent Arrow 59"/>
          <p:cNvSpPr/>
          <p:nvPr/>
        </p:nvSpPr>
        <p:spPr>
          <a:xfrm rot="14930036" flipV="1">
            <a:off x="8135770" y="3303705"/>
            <a:ext cx="203517" cy="226299"/>
          </a:xfrm>
          <a:prstGeom prst="bentArrow">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1" name="Striped Right Arrow 60"/>
          <p:cNvSpPr/>
          <p:nvPr/>
        </p:nvSpPr>
        <p:spPr>
          <a:xfrm rot="14686401">
            <a:off x="8055214" y="3044240"/>
            <a:ext cx="192989"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riped Right Arrow 61"/>
          <p:cNvSpPr/>
          <p:nvPr/>
        </p:nvSpPr>
        <p:spPr>
          <a:xfrm rot="17139549">
            <a:off x="3844375" y="2487655"/>
            <a:ext cx="187818" cy="261003"/>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Bent Arrow 62"/>
          <p:cNvSpPr/>
          <p:nvPr/>
        </p:nvSpPr>
        <p:spPr>
          <a:xfrm rot="17367542">
            <a:off x="3820174" y="3077853"/>
            <a:ext cx="236220" cy="214036"/>
          </a:xfrm>
          <a:prstGeom prst="bentArrow">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4" name="Bent Arrow 63"/>
          <p:cNvSpPr/>
          <p:nvPr/>
        </p:nvSpPr>
        <p:spPr>
          <a:xfrm rot="17234905" flipV="1">
            <a:off x="3551994" y="2983027"/>
            <a:ext cx="203517" cy="226299"/>
          </a:xfrm>
          <a:prstGeom prst="bentArrow">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6" name="Striped Right Arrow 65"/>
          <p:cNvSpPr/>
          <p:nvPr/>
        </p:nvSpPr>
        <p:spPr>
          <a:xfrm rot="17110599">
            <a:off x="3688467" y="2837987"/>
            <a:ext cx="192989"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Striped Right Arrow 66"/>
          <p:cNvSpPr/>
          <p:nvPr/>
        </p:nvSpPr>
        <p:spPr>
          <a:xfrm rot="17110599">
            <a:off x="3855038" y="2880500"/>
            <a:ext cx="192989"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Striped Right Arrow 67"/>
          <p:cNvSpPr/>
          <p:nvPr/>
        </p:nvSpPr>
        <p:spPr>
          <a:xfrm rot="11792391">
            <a:off x="3526569" y="2136656"/>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Striped Right Arrow 69"/>
          <p:cNvSpPr/>
          <p:nvPr/>
        </p:nvSpPr>
        <p:spPr>
          <a:xfrm rot="11792391">
            <a:off x="3141719" y="2034141"/>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Bent Arrow 71"/>
          <p:cNvSpPr/>
          <p:nvPr/>
        </p:nvSpPr>
        <p:spPr>
          <a:xfrm rot="11905728" flipV="1">
            <a:off x="3836525" y="2220914"/>
            <a:ext cx="203516" cy="226298"/>
          </a:xfrm>
          <a:prstGeom prst="bentArrow">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3" name="Striped Right Arrow 72"/>
          <p:cNvSpPr/>
          <p:nvPr/>
        </p:nvSpPr>
        <p:spPr>
          <a:xfrm rot="11792391">
            <a:off x="2767734" y="1935000"/>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Curved Left Arrow 73"/>
          <p:cNvSpPr/>
          <p:nvPr/>
        </p:nvSpPr>
        <p:spPr>
          <a:xfrm rot="10800000">
            <a:off x="2449124" y="1357738"/>
            <a:ext cx="193449" cy="563354"/>
          </a:xfrm>
          <a:prstGeom prst="curvedLeftArrow">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5" name="Striped Right Arrow 74"/>
          <p:cNvSpPr/>
          <p:nvPr/>
        </p:nvSpPr>
        <p:spPr>
          <a:xfrm rot="20654464">
            <a:off x="2717623" y="1282980"/>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Striped Right Arrow 75"/>
          <p:cNvSpPr/>
          <p:nvPr/>
        </p:nvSpPr>
        <p:spPr>
          <a:xfrm rot="2718713">
            <a:off x="3012784" y="1402558"/>
            <a:ext cx="192989"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Striped Right Arrow 76"/>
          <p:cNvSpPr/>
          <p:nvPr/>
        </p:nvSpPr>
        <p:spPr>
          <a:xfrm rot="1926703">
            <a:off x="3303725" y="1673123"/>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Striped Right Arrow 77"/>
          <p:cNvSpPr/>
          <p:nvPr/>
        </p:nvSpPr>
        <p:spPr>
          <a:xfrm rot="738724">
            <a:off x="3717748" y="1792798"/>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Striped Right Arrow 78"/>
          <p:cNvSpPr/>
          <p:nvPr/>
        </p:nvSpPr>
        <p:spPr>
          <a:xfrm rot="21313611">
            <a:off x="4192587" y="1853485"/>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Striped Right Arrow 79"/>
          <p:cNvSpPr/>
          <p:nvPr/>
        </p:nvSpPr>
        <p:spPr>
          <a:xfrm rot="19089732">
            <a:off x="4523341" y="1697549"/>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Striped Right Arrow 81"/>
          <p:cNvSpPr/>
          <p:nvPr/>
        </p:nvSpPr>
        <p:spPr>
          <a:xfrm rot="377666">
            <a:off x="1469296" y="1465661"/>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Striped Right Arrow 82"/>
          <p:cNvSpPr/>
          <p:nvPr/>
        </p:nvSpPr>
        <p:spPr>
          <a:xfrm rot="377666">
            <a:off x="1830576" y="1508322"/>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Striped Right Arrow 83"/>
          <p:cNvSpPr/>
          <p:nvPr/>
        </p:nvSpPr>
        <p:spPr>
          <a:xfrm rot="377666">
            <a:off x="2171988" y="1523471"/>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Striped Right Arrow 84"/>
          <p:cNvSpPr/>
          <p:nvPr/>
        </p:nvSpPr>
        <p:spPr>
          <a:xfrm rot="16436161">
            <a:off x="761008" y="2714940"/>
            <a:ext cx="192989"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Striped Right Arrow 85"/>
          <p:cNvSpPr/>
          <p:nvPr/>
        </p:nvSpPr>
        <p:spPr>
          <a:xfrm rot="16436161">
            <a:off x="812730" y="2304988"/>
            <a:ext cx="192989"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Striped Right Arrow 86"/>
          <p:cNvSpPr/>
          <p:nvPr/>
        </p:nvSpPr>
        <p:spPr>
          <a:xfrm rot="16887344">
            <a:off x="849381" y="1906927"/>
            <a:ext cx="192989"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Striped Right Arrow 87"/>
          <p:cNvSpPr/>
          <p:nvPr/>
        </p:nvSpPr>
        <p:spPr>
          <a:xfrm rot="19282069">
            <a:off x="1062398" y="1571425"/>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Striped Right Arrow 88"/>
          <p:cNvSpPr/>
          <p:nvPr/>
        </p:nvSpPr>
        <p:spPr>
          <a:xfrm rot="894904">
            <a:off x="2652921" y="2759759"/>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Striped Right Arrow 89"/>
          <p:cNvSpPr/>
          <p:nvPr/>
        </p:nvSpPr>
        <p:spPr>
          <a:xfrm rot="163259">
            <a:off x="2176985" y="2706167"/>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Striped Right Arrow 90"/>
          <p:cNvSpPr/>
          <p:nvPr/>
        </p:nvSpPr>
        <p:spPr>
          <a:xfrm rot="163259">
            <a:off x="1550201" y="2640095"/>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Curved Left Arrow 94"/>
          <p:cNvSpPr/>
          <p:nvPr/>
        </p:nvSpPr>
        <p:spPr>
          <a:xfrm rot="10800000">
            <a:off x="1193710" y="2622222"/>
            <a:ext cx="217035" cy="252524"/>
          </a:xfrm>
          <a:prstGeom prst="curvedLeftArrow">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6" name="Striped Right Arrow 95"/>
          <p:cNvSpPr/>
          <p:nvPr/>
        </p:nvSpPr>
        <p:spPr>
          <a:xfrm rot="14603414">
            <a:off x="10878243" y="2664116"/>
            <a:ext cx="192989"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Striped Right Arrow 96"/>
          <p:cNvSpPr/>
          <p:nvPr/>
        </p:nvSpPr>
        <p:spPr>
          <a:xfrm rot="14603414">
            <a:off x="10719580" y="2339924"/>
            <a:ext cx="192989"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Striped Right Arrow 97"/>
          <p:cNvSpPr/>
          <p:nvPr/>
        </p:nvSpPr>
        <p:spPr>
          <a:xfrm rot="14603414">
            <a:off x="10553194" y="1978427"/>
            <a:ext cx="192989"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Striped Right Arrow 98"/>
          <p:cNvSpPr/>
          <p:nvPr/>
        </p:nvSpPr>
        <p:spPr>
          <a:xfrm rot="14603414">
            <a:off x="10370092" y="1610651"/>
            <a:ext cx="192989"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Striped Right Arrow 99"/>
          <p:cNvSpPr/>
          <p:nvPr/>
        </p:nvSpPr>
        <p:spPr>
          <a:xfrm rot="13406603">
            <a:off x="10164046" y="1282980"/>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Striped Right Arrow 100"/>
          <p:cNvSpPr/>
          <p:nvPr/>
        </p:nvSpPr>
        <p:spPr>
          <a:xfrm rot="9355954">
            <a:off x="9827488" y="1265861"/>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AutoShape 2" descr="Image result for sign assembl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28" name="Picture 4" descr="Image result for sign assembl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0712" y="1851262"/>
            <a:ext cx="454316" cy="454316"/>
          </a:xfrm>
          <a:prstGeom prst="rect">
            <a:avLst/>
          </a:prstGeom>
          <a:noFill/>
          <a:extLst>
            <a:ext uri="{909E8E84-426E-40DD-AFC4-6F175D3DCCD1}">
              <a14:hiddenFill xmlns:a14="http://schemas.microsoft.com/office/drawing/2010/main">
                <a:solidFill>
                  <a:srgbClr val="FFFFFF"/>
                </a:solidFill>
              </a14:hiddenFill>
            </a:ext>
          </a:extLst>
        </p:spPr>
      </p:pic>
      <p:sp>
        <p:nvSpPr>
          <p:cNvPr id="104" name="Striped Right Arrow 103"/>
          <p:cNvSpPr/>
          <p:nvPr/>
        </p:nvSpPr>
        <p:spPr>
          <a:xfrm rot="738724">
            <a:off x="4923963" y="1610251"/>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Striped Right Arrow 104"/>
          <p:cNvSpPr/>
          <p:nvPr/>
        </p:nvSpPr>
        <p:spPr>
          <a:xfrm rot="1539488">
            <a:off x="5342544" y="1696972"/>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Striped Right Arrow 105"/>
          <p:cNvSpPr/>
          <p:nvPr/>
        </p:nvSpPr>
        <p:spPr>
          <a:xfrm rot="1464985">
            <a:off x="5754203" y="1899419"/>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7" name="Picture 4" descr="Image result for sign assembl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87455">
            <a:off x="11175109" y="1943472"/>
            <a:ext cx="454316" cy="454316"/>
          </a:xfrm>
          <a:prstGeom prst="rect">
            <a:avLst/>
          </a:prstGeom>
          <a:noFill/>
          <a:extLst>
            <a:ext uri="{909E8E84-426E-40DD-AFC4-6F175D3DCCD1}">
              <a14:hiddenFill xmlns:a14="http://schemas.microsoft.com/office/drawing/2010/main">
                <a:solidFill>
                  <a:srgbClr val="FFFFFF"/>
                </a:solidFill>
              </a14:hiddenFill>
            </a:ext>
          </a:extLst>
        </p:spPr>
      </p:pic>
      <p:sp>
        <p:nvSpPr>
          <p:cNvPr id="108" name="Striped Right Arrow 107"/>
          <p:cNvSpPr/>
          <p:nvPr/>
        </p:nvSpPr>
        <p:spPr>
          <a:xfrm rot="14603414">
            <a:off x="11475278" y="2439665"/>
            <a:ext cx="192989"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Striped Right Arrow 109"/>
          <p:cNvSpPr/>
          <p:nvPr/>
        </p:nvSpPr>
        <p:spPr>
          <a:xfrm rot="14603414">
            <a:off x="11585635" y="2702276"/>
            <a:ext cx="192989"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TextBox 110"/>
          <p:cNvSpPr txBox="1"/>
          <p:nvPr/>
        </p:nvSpPr>
        <p:spPr>
          <a:xfrm>
            <a:off x="9590809" y="4304378"/>
            <a:ext cx="2391364" cy="923330"/>
          </a:xfrm>
          <a:prstGeom prst="rect">
            <a:avLst/>
          </a:prstGeom>
          <a:noFill/>
        </p:spPr>
        <p:txBody>
          <a:bodyPr wrap="square" rtlCol="0">
            <a:spAutoFit/>
          </a:bodyPr>
          <a:lstStyle/>
          <a:p>
            <a:pPr algn="ctr"/>
            <a:r>
              <a:rPr lang="id-ID" u="sng" dirty="0" smtClean="0">
                <a:latin typeface="Swis721 BlkCn BT" panose="020B0806030502040204" pitchFamily="34" charset="0"/>
              </a:rPr>
              <a:t>EVACUATION ROUTE</a:t>
            </a:r>
          </a:p>
          <a:p>
            <a:pPr algn="ctr"/>
            <a:r>
              <a:rPr lang="id-ID" dirty="0" smtClean="0">
                <a:latin typeface="Swis721 BlkCn BT" panose="020B0806030502040204" pitchFamily="34" charset="0"/>
              </a:rPr>
              <a:t>GROUND FLOOR</a:t>
            </a:r>
            <a:endParaRPr lang="en-GB" dirty="0">
              <a:latin typeface="Swis721 BlkCn BT" panose="020B0806030502040204" pitchFamily="34" charset="0"/>
            </a:endParaRPr>
          </a:p>
        </p:txBody>
      </p:sp>
      <p:graphicFrame>
        <p:nvGraphicFramePr>
          <p:cNvPr id="113" name="Table 112"/>
          <p:cNvGraphicFramePr>
            <a:graphicFrameLocks noGrp="1"/>
          </p:cNvGraphicFramePr>
          <p:nvPr>
            <p:extLst>
              <p:ext uri="{D42A27DB-BD31-4B8C-83A1-F6EECF244321}">
                <p14:modId xmlns:p14="http://schemas.microsoft.com/office/powerpoint/2010/main" val="1885358855"/>
              </p:ext>
            </p:extLst>
          </p:nvPr>
        </p:nvGraphicFramePr>
        <p:xfrm>
          <a:off x="9742381" y="4912528"/>
          <a:ext cx="2326910" cy="1783292"/>
        </p:xfrm>
        <a:graphic>
          <a:graphicData uri="http://schemas.openxmlformats.org/drawingml/2006/table">
            <a:tbl>
              <a:tblPr firstRow="1" bandRow="1">
                <a:tableStyleId>{5C22544A-7EE6-4342-B048-85BDC9FD1C3A}</a:tableStyleId>
              </a:tblPr>
              <a:tblGrid>
                <a:gridCol w="641861"/>
                <a:gridCol w="1685049"/>
              </a:tblGrid>
              <a:tr h="320252">
                <a:tc>
                  <a:txBody>
                    <a:bodyPr/>
                    <a:lstStyle/>
                    <a:p>
                      <a:pPr algn="ctr"/>
                      <a:r>
                        <a:rPr lang="id-ID" sz="1000" dirty="0" smtClean="0">
                          <a:solidFill>
                            <a:schemeClr val="tx1"/>
                          </a:solidFill>
                        </a:rPr>
                        <a:t>SIGN</a:t>
                      </a:r>
                      <a:endParaRPr lang="en-GB" sz="1000" dirty="0">
                        <a:solidFill>
                          <a:schemeClr val="tx1"/>
                        </a:solidFill>
                      </a:endParaRPr>
                    </a:p>
                  </a:txBody>
                  <a:tcPr/>
                </a:tc>
                <a:tc>
                  <a:txBody>
                    <a:bodyPr/>
                    <a:lstStyle/>
                    <a:p>
                      <a:pPr algn="ctr"/>
                      <a:r>
                        <a:rPr lang="id-ID" sz="1000" dirty="0" smtClean="0">
                          <a:solidFill>
                            <a:schemeClr val="tx1"/>
                          </a:solidFill>
                        </a:rPr>
                        <a:t>NOTES</a:t>
                      </a:r>
                      <a:endParaRPr lang="en-GB" sz="1000" dirty="0">
                        <a:solidFill>
                          <a:schemeClr val="tx1"/>
                        </a:solidFill>
                      </a:endParaRPr>
                    </a:p>
                  </a:txBody>
                  <a:tcPr/>
                </a:tc>
              </a:tr>
              <a:tr h="332342">
                <a:tc>
                  <a:txBody>
                    <a:bodyPr/>
                    <a:lstStyle/>
                    <a:p>
                      <a:endParaRPr lang="en-GB" sz="1800" dirty="0"/>
                    </a:p>
                  </a:txBody>
                  <a:tcPr>
                    <a:solidFill>
                      <a:srgbClr val="92D050"/>
                    </a:solidFill>
                  </a:tcPr>
                </a:tc>
                <a:tc>
                  <a:txBody>
                    <a:bodyPr/>
                    <a:lstStyle/>
                    <a:p>
                      <a:r>
                        <a:rPr lang="id-ID" sz="1000" dirty="0" smtClean="0"/>
                        <a:t>HYDRANT BOX</a:t>
                      </a:r>
                      <a:endParaRPr lang="en-GB" sz="1000" dirty="0"/>
                    </a:p>
                  </a:txBody>
                  <a:tcPr>
                    <a:solidFill>
                      <a:srgbClr val="92D050"/>
                    </a:solidFill>
                  </a:tcPr>
                </a:tc>
              </a:tr>
              <a:tr h="332342">
                <a:tc>
                  <a:txBody>
                    <a:bodyPr/>
                    <a:lstStyle/>
                    <a:p>
                      <a:endParaRPr lang="en-GB" sz="1800" dirty="0"/>
                    </a:p>
                  </a:txBody>
                  <a:tcPr>
                    <a:solidFill>
                      <a:schemeClr val="accent2">
                        <a:lumMod val="60000"/>
                        <a:lumOff val="40000"/>
                      </a:schemeClr>
                    </a:solidFill>
                  </a:tcPr>
                </a:tc>
                <a:tc>
                  <a:txBody>
                    <a:bodyPr/>
                    <a:lstStyle/>
                    <a:p>
                      <a:r>
                        <a:rPr lang="id-ID" sz="1000" dirty="0" smtClean="0"/>
                        <a:t>EVACUATION ROUTE</a:t>
                      </a:r>
                      <a:endParaRPr lang="en-GB" sz="1000" dirty="0"/>
                    </a:p>
                  </a:txBody>
                  <a:tcPr>
                    <a:solidFill>
                      <a:schemeClr val="accent2">
                        <a:lumMod val="60000"/>
                        <a:lumOff val="40000"/>
                      </a:schemeClr>
                    </a:solidFill>
                  </a:tcPr>
                </a:tc>
              </a:tr>
              <a:tr h="332342">
                <a:tc>
                  <a:txBody>
                    <a:bodyPr/>
                    <a:lstStyle/>
                    <a:p>
                      <a:endParaRPr lang="en-GB" sz="1800" dirty="0"/>
                    </a:p>
                  </a:txBody>
                  <a:tcPr>
                    <a:solidFill>
                      <a:schemeClr val="bg2">
                        <a:lumMod val="75000"/>
                      </a:schemeClr>
                    </a:solidFill>
                  </a:tcPr>
                </a:tc>
                <a:tc>
                  <a:txBody>
                    <a:bodyPr/>
                    <a:lstStyle/>
                    <a:p>
                      <a:r>
                        <a:rPr lang="id-ID" sz="1000" dirty="0" smtClean="0"/>
                        <a:t>HYDRANT PILAR</a:t>
                      </a:r>
                      <a:endParaRPr lang="en-GB" sz="1000" dirty="0"/>
                    </a:p>
                  </a:txBody>
                  <a:tcPr>
                    <a:solidFill>
                      <a:schemeClr val="bg2">
                        <a:lumMod val="75000"/>
                      </a:schemeClr>
                    </a:solidFill>
                  </a:tcPr>
                </a:tc>
              </a:tr>
              <a:tr h="332342">
                <a:tc>
                  <a:txBody>
                    <a:bodyPr/>
                    <a:lstStyle/>
                    <a:p>
                      <a:endParaRPr lang="en-GB" sz="1800" dirty="0"/>
                    </a:p>
                  </a:txBody>
                  <a:tcPr>
                    <a:solidFill>
                      <a:schemeClr val="accent3">
                        <a:lumMod val="60000"/>
                        <a:lumOff val="40000"/>
                      </a:schemeClr>
                    </a:solidFill>
                  </a:tcPr>
                </a:tc>
                <a:tc>
                  <a:txBody>
                    <a:bodyPr/>
                    <a:lstStyle/>
                    <a:p>
                      <a:r>
                        <a:rPr lang="id-ID" sz="1000" dirty="0" smtClean="0"/>
                        <a:t>SIAMESE CONECTION</a:t>
                      </a:r>
                      <a:endParaRPr lang="en-GB" sz="1000" dirty="0"/>
                    </a:p>
                  </a:txBody>
                  <a:tcPr>
                    <a:solidFill>
                      <a:schemeClr val="accent3">
                        <a:lumMod val="60000"/>
                        <a:lumOff val="40000"/>
                      </a:schemeClr>
                    </a:solidFill>
                  </a:tcPr>
                </a:tc>
              </a:tr>
            </a:tbl>
          </a:graphicData>
        </a:graphic>
      </p:graphicFrame>
      <p:sp>
        <p:nvSpPr>
          <p:cNvPr id="115" name="Striped Right Arrow 114"/>
          <p:cNvSpPr/>
          <p:nvPr/>
        </p:nvSpPr>
        <p:spPr>
          <a:xfrm rot="10800000" flipV="1">
            <a:off x="9935347" y="5705012"/>
            <a:ext cx="209650" cy="116439"/>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p:cNvSpPr/>
          <p:nvPr/>
        </p:nvSpPr>
        <p:spPr>
          <a:xfrm rot="3939191">
            <a:off x="11152239" y="2496820"/>
            <a:ext cx="172031" cy="60853"/>
          </a:xfrm>
          <a:prstGeom prst="rect">
            <a:avLst/>
          </a:prstGeom>
          <a:solidFill>
            <a:srgbClr val="FF0000"/>
          </a:solidFill>
          <a:ln cmpd="dbl">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p:cNvSpPr/>
          <p:nvPr/>
        </p:nvSpPr>
        <p:spPr>
          <a:xfrm>
            <a:off x="9965246" y="5381336"/>
            <a:ext cx="162997" cy="67938"/>
          </a:xfrm>
          <a:prstGeom prst="rect">
            <a:avLst/>
          </a:prstGeom>
          <a:solidFill>
            <a:srgbClr val="FF0000"/>
          </a:solidFill>
          <a:ln cmpd="dbl">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TextBox 117"/>
          <p:cNvSpPr txBox="1"/>
          <p:nvPr/>
        </p:nvSpPr>
        <p:spPr>
          <a:xfrm>
            <a:off x="11457236" y="2336477"/>
            <a:ext cx="644770" cy="276999"/>
          </a:xfrm>
          <a:prstGeom prst="rect">
            <a:avLst/>
          </a:prstGeom>
          <a:noFill/>
        </p:spPr>
        <p:txBody>
          <a:bodyPr wrap="square" rtlCol="0">
            <a:spAutoFit/>
          </a:bodyPr>
          <a:lstStyle/>
          <a:p>
            <a:r>
              <a:rPr lang="id-ID" sz="600" dirty="0" smtClean="0">
                <a:solidFill>
                  <a:srgbClr val="C00000"/>
                </a:solidFill>
                <a:latin typeface="Swis721 BlkCn BT" panose="020B0806030502040204" pitchFamily="34" charset="0"/>
              </a:rPr>
              <a:t>BOX HYDRANT</a:t>
            </a:r>
            <a:endParaRPr lang="en-GB" sz="600" dirty="0">
              <a:solidFill>
                <a:srgbClr val="C00000"/>
              </a:solidFill>
              <a:latin typeface="Swis721 BlkCn BT" panose="020B0806030502040204" pitchFamily="34" charset="0"/>
            </a:endParaRPr>
          </a:p>
        </p:txBody>
      </p:sp>
      <p:cxnSp>
        <p:nvCxnSpPr>
          <p:cNvPr id="119" name="Elbow Connector 118"/>
          <p:cNvCxnSpPr/>
          <p:nvPr/>
        </p:nvCxnSpPr>
        <p:spPr>
          <a:xfrm rot="10800000" flipV="1">
            <a:off x="11286419" y="2468229"/>
            <a:ext cx="695755" cy="84180"/>
          </a:xfrm>
          <a:prstGeom prst="bentConnector3">
            <a:avLst>
              <a:gd name="adj1" fmla="val 50000"/>
            </a:avLst>
          </a:prstGeom>
          <a:ln cap="rnd">
            <a:solidFill>
              <a:srgbClr val="FF0000"/>
            </a:solidFill>
            <a:round/>
            <a:tailEnd type="stealth"/>
          </a:ln>
        </p:spPr>
        <p:style>
          <a:lnRef idx="1">
            <a:schemeClr val="accent1"/>
          </a:lnRef>
          <a:fillRef idx="0">
            <a:schemeClr val="accent1"/>
          </a:fillRef>
          <a:effectRef idx="0">
            <a:schemeClr val="accent1"/>
          </a:effectRef>
          <a:fontRef idx="minor">
            <a:schemeClr val="tx1"/>
          </a:fontRef>
        </p:style>
      </p:cxnSp>
      <p:sp>
        <p:nvSpPr>
          <p:cNvPr id="112" name="Can 111"/>
          <p:cNvSpPr/>
          <p:nvPr/>
        </p:nvSpPr>
        <p:spPr>
          <a:xfrm>
            <a:off x="11263560" y="2654836"/>
            <a:ext cx="45719" cy="82080"/>
          </a:xfrm>
          <a:prstGeom prst="can">
            <a:avLst/>
          </a:prstGeom>
          <a:solidFill>
            <a:srgbClr val="FF0000"/>
          </a:solidFill>
          <a:ln w="317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1" name="Elbow Connector 120"/>
          <p:cNvCxnSpPr/>
          <p:nvPr/>
        </p:nvCxnSpPr>
        <p:spPr>
          <a:xfrm rot="10800000" flipV="1">
            <a:off x="11311268" y="2618156"/>
            <a:ext cx="624572" cy="81917"/>
          </a:xfrm>
          <a:prstGeom prst="bentConnector3">
            <a:avLst>
              <a:gd name="adj1" fmla="val 50000"/>
            </a:avLst>
          </a:prstGeom>
          <a:ln cap="rnd">
            <a:solidFill>
              <a:srgbClr val="FF0000"/>
            </a:solidFill>
            <a:round/>
            <a:tailEnd type="stealth"/>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11555339" y="2487278"/>
            <a:ext cx="644770" cy="276999"/>
          </a:xfrm>
          <a:prstGeom prst="rect">
            <a:avLst/>
          </a:prstGeom>
          <a:noFill/>
        </p:spPr>
        <p:txBody>
          <a:bodyPr wrap="square" rtlCol="0">
            <a:spAutoFit/>
          </a:bodyPr>
          <a:lstStyle/>
          <a:p>
            <a:r>
              <a:rPr lang="id-ID" sz="600" dirty="0" smtClean="0">
                <a:solidFill>
                  <a:srgbClr val="C00000"/>
                </a:solidFill>
                <a:latin typeface="Swis721 BlkCn BT" panose="020B0806030502040204" pitchFamily="34" charset="0"/>
              </a:rPr>
              <a:t>HYDRANT PILAR</a:t>
            </a:r>
            <a:endParaRPr lang="en-GB" sz="600" dirty="0">
              <a:solidFill>
                <a:srgbClr val="C00000"/>
              </a:solidFill>
              <a:latin typeface="Swis721 BlkCn BT" panose="020B0806030502040204" pitchFamily="34" charset="0"/>
            </a:endParaRPr>
          </a:p>
        </p:txBody>
      </p:sp>
      <p:sp>
        <p:nvSpPr>
          <p:cNvPr id="123" name="Donut 122"/>
          <p:cNvSpPr/>
          <p:nvPr/>
        </p:nvSpPr>
        <p:spPr>
          <a:xfrm>
            <a:off x="11155966" y="2705134"/>
            <a:ext cx="70574" cy="65388"/>
          </a:xfrm>
          <a:prstGeom prst="donut">
            <a:avLst/>
          </a:prstGeom>
          <a:solidFill>
            <a:srgbClr val="FF0000"/>
          </a:solidFill>
          <a:ln w="317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127" name="Elbow Connector 126"/>
          <p:cNvCxnSpPr>
            <a:endCxn id="123" idx="4"/>
          </p:cNvCxnSpPr>
          <p:nvPr/>
        </p:nvCxnSpPr>
        <p:spPr>
          <a:xfrm rot="10800000">
            <a:off x="11191258" y="2770525"/>
            <a:ext cx="490875" cy="126851"/>
          </a:xfrm>
          <a:prstGeom prst="bentConnector2">
            <a:avLst/>
          </a:prstGeom>
          <a:ln cap="rnd">
            <a:solidFill>
              <a:srgbClr val="FF0000"/>
            </a:solidFill>
            <a:round/>
            <a:tailEnd type="stealth"/>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a:xfrm>
            <a:off x="11213805" y="2772730"/>
            <a:ext cx="644770" cy="276999"/>
          </a:xfrm>
          <a:prstGeom prst="rect">
            <a:avLst/>
          </a:prstGeom>
          <a:noFill/>
        </p:spPr>
        <p:txBody>
          <a:bodyPr wrap="square" rtlCol="0">
            <a:spAutoFit/>
          </a:bodyPr>
          <a:lstStyle/>
          <a:p>
            <a:r>
              <a:rPr lang="id-ID" sz="600" dirty="0" smtClean="0">
                <a:solidFill>
                  <a:srgbClr val="C00000"/>
                </a:solidFill>
                <a:latin typeface="Swis721 BlkCn BT" panose="020B0806030502040204" pitchFamily="34" charset="0"/>
              </a:rPr>
              <a:t>SIAMEASE CONECTION</a:t>
            </a:r>
            <a:endParaRPr lang="en-GB" sz="600" dirty="0">
              <a:solidFill>
                <a:srgbClr val="C00000"/>
              </a:solidFill>
              <a:latin typeface="Swis721 BlkCn BT" panose="020B0806030502040204" pitchFamily="34" charset="0"/>
            </a:endParaRPr>
          </a:p>
        </p:txBody>
      </p:sp>
      <p:sp>
        <p:nvSpPr>
          <p:cNvPr id="133" name="Rectangle 132"/>
          <p:cNvSpPr/>
          <p:nvPr/>
        </p:nvSpPr>
        <p:spPr>
          <a:xfrm rot="18302981">
            <a:off x="4883531" y="2000844"/>
            <a:ext cx="172031" cy="60853"/>
          </a:xfrm>
          <a:prstGeom prst="rect">
            <a:avLst/>
          </a:prstGeom>
          <a:solidFill>
            <a:srgbClr val="FF0000"/>
          </a:solidFill>
          <a:ln cmpd="dbl">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an 133"/>
          <p:cNvSpPr/>
          <p:nvPr/>
        </p:nvSpPr>
        <p:spPr>
          <a:xfrm>
            <a:off x="4822097" y="2064836"/>
            <a:ext cx="45719" cy="82080"/>
          </a:xfrm>
          <a:prstGeom prst="can">
            <a:avLst/>
          </a:prstGeom>
          <a:solidFill>
            <a:srgbClr val="FF0000"/>
          </a:solidFill>
          <a:ln w="317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Donut 134"/>
          <p:cNvSpPr/>
          <p:nvPr/>
        </p:nvSpPr>
        <p:spPr>
          <a:xfrm>
            <a:off x="4677152" y="2166754"/>
            <a:ext cx="70574" cy="65388"/>
          </a:xfrm>
          <a:prstGeom prst="donut">
            <a:avLst/>
          </a:prstGeom>
          <a:solidFill>
            <a:srgbClr val="FF0000"/>
          </a:solidFill>
          <a:ln w="317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136" name="Elbow Connector 135"/>
          <p:cNvCxnSpPr/>
          <p:nvPr/>
        </p:nvCxnSpPr>
        <p:spPr>
          <a:xfrm rot="10800000" flipV="1">
            <a:off x="4964087" y="1989725"/>
            <a:ext cx="695755" cy="84180"/>
          </a:xfrm>
          <a:prstGeom prst="bentConnector3">
            <a:avLst>
              <a:gd name="adj1" fmla="val 50000"/>
            </a:avLst>
          </a:prstGeom>
          <a:ln cap="rnd">
            <a:solidFill>
              <a:srgbClr val="FF0000"/>
            </a:solidFill>
            <a:round/>
            <a:tailEnd type="stealth"/>
          </a:ln>
        </p:spPr>
        <p:style>
          <a:lnRef idx="1">
            <a:schemeClr val="accent1"/>
          </a:lnRef>
          <a:fillRef idx="0">
            <a:schemeClr val="accent1"/>
          </a:fillRef>
          <a:effectRef idx="0">
            <a:schemeClr val="accent1"/>
          </a:effectRef>
          <a:fontRef idx="minor">
            <a:schemeClr val="tx1"/>
          </a:fontRef>
        </p:style>
      </p:cxnSp>
      <p:sp>
        <p:nvSpPr>
          <p:cNvPr id="137" name="TextBox 136"/>
          <p:cNvSpPr txBox="1"/>
          <p:nvPr/>
        </p:nvSpPr>
        <p:spPr>
          <a:xfrm>
            <a:off x="5195421" y="1855599"/>
            <a:ext cx="644770" cy="276999"/>
          </a:xfrm>
          <a:prstGeom prst="rect">
            <a:avLst/>
          </a:prstGeom>
          <a:noFill/>
        </p:spPr>
        <p:txBody>
          <a:bodyPr wrap="square" rtlCol="0">
            <a:spAutoFit/>
          </a:bodyPr>
          <a:lstStyle/>
          <a:p>
            <a:r>
              <a:rPr lang="id-ID" sz="600" dirty="0" smtClean="0">
                <a:solidFill>
                  <a:srgbClr val="C00000"/>
                </a:solidFill>
                <a:latin typeface="Swis721 BlkCn BT" panose="020B0806030502040204" pitchFamily="34" charset="0"/>
              </a:rPr>
              <a:t>BOX HYDRANT</a:t>
            </a:r>
            <a:endParaRPr lang="en-GB" sz="600" dirty="0">
              <a:solidFill>
                <a:srgbClr val="C00000"/>
              </a:solidFill>
              <a:latin typeface="Swis721 BlkCn BT" panose="020B0806030502040204" pitchFamily="34" charset="0"/>
            </a:endParaRPr>
          </a:p>
        </p:txBody>
      </p:sp>
      <p:cxnSp>
        <p:nvCxnSpPr>
          <p:cNvPr id="138" name="Elbow Connector 137"/>
          <p:cNvCxnSpPr/>
          <p:nvPr/>
        </p:nvCxnSpPr>
        <p:spPr>
          <a:xfrm rot="10800000">
            <a:off x="4863396" y="2150809"/>
            <a:ext cx="868009" cy="38688"/>
          </a:xfrm>
          <a:prstGeom prst="bentConnector3">
            <a:avLst>
              <a:gd name="adj1" fmla="val 56724"/>
            </a:avLst>
          </a:prstGeom>
          <a:ln cap="rnd">
            <a:solidFill>
              <a:srgbClr val="FF0000"/>
            </a:solidFill>
            <a:round/>
            <a:tailEnd type="stealth"/>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5143616" y="2049225"/>
            <a:ext cx="728146" cy="276999"/>
          </a:xfrm>
          <a:prstGeom prst="rect">
            <a:avLst/>
          </a:prstGeom>
          <a:noFill/>
        </p:spPr>
        <p:txBody>
          <a:bodyPr wrap="square" rtlCol="0">
            <a:spAutoFit/>
          </a:bodyPr>
          <a:lstStyle/>
          <a:p>
            <a:r>
              <a:rPr lang="id-ID" sz="600" dirty="0" smtClean="0">
                <a:solidFill>
                  <a:srgbClr val="C00000"/>
                </a:solidFill>
                <a:latin typeface="Swis721 BlkCn BT" panose="020B0806030502040204" pitchFamily="34" charset="0"/>
              </a:rPr>
              <a:t> HYDRANT PILAR</a:t>
            </a:r>
            <a:endParaRPr lang="en-GB" sz="600" dirty="0">
              <a:solidFill>
                <a:srgbClr val="C00000"/>
              </a:solidFill>
              <a:latin typeface="Swis721 BlkCn BT" panose="020B0806030502040204" pitchFamily="34" charset="0"/>
            </a:endParaRPr>
          </a:p>
        </p:txBody>
      </p:sp>
      <p:sp>
        <p:nvSpPr>
          <p:cNvPr id="144" name="TextBox 143"/>
          <p:cNvSpPr txBox="1"/>
          <p:nvPr/>
        </p:nvSpPr>
        <p:spPr>
          <a:xfrm>
            <a:off x="5144348" y="2048879"/>
            <a:ext cx="728146" cy="276999"/>
          </a:xfrm>
          <a:prstGeom prst="rect">
            <a:avLst/>
          </a:prstGeom>
          <a:noFill/>
        </p:spPr>
        <p:txBody>
          <a:bodyPr wrap="square" rtlCol="0">
            <a:spAutoFit/>
          </a:bodyPr>
          <a:lstStyle/>
          <a:p>
            <a:r>
              <a:rPr lang="id-ID" sz="600" dirty="0" smtClean="0">
                <a:solidFill>
                  <a:srgbClr val="C00000"/>
                </a:solidFill>
                <a:latin typeface="Swis721 BlkCn BT" panose="020B0806030502040204" pitchFamily="34" charset="0"/>
              </a:rPr>
              <a:t> HYDRANT PILAR</a:t>
            </a:r>
            <a:endParaRPr lang="en-GB" sz="600" dirty="0">
              <a:solidFill>
                <a:srgbClr val="C00000"/>
              </a:solidFill>
              <a:latin typeface="Swis721 BlkCn BT" panose="020B0806030502040204" pitchFamily="34" charset="0"/>
            </a:endParaRPr>
          </a:p>
        </p:txBody>
      </p:sp>
      <p:cxnSp>
        <p:nvCxnSpPr>
          <p:cNvPr id="145" name="Elbow Connector 144"/>
          <p:cNvCxnSpPr/>
          <p:nvPr/>
        </p:nvCxnSpPr>
        <p:spPr>
          <a:xfrm rot="10800000">
            <a:off x="4736613" y="2196064"/>
            <a:ext cx="374091" cy="161768"/>
          </a:xfrm>
          <a:prstGeom prst="bentConnector3">
            <a:avLst>
              <a:gd name="adj1" fmla="val 50000"/>
            </a:avLst>
          </a:prstGeom>
          <a:ln cap="rnd">
            <a:solidFill>
              <a:srgbClr val="FF0000"/>
            </a:solidFill>
            <a:round/>
            <a:tailEnd type="stealth"/>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4867812" y="2219052"/>
            <a:ext cx="644770" cy="276999"/>
          </a:xfrm>
          <a:prstGeom prst="rect">
            <a:avLst/>
          </a:prstGeom>
          <a:noFill/>
        </p:spPr>
        <p:txBody>
          <a:bodyPr wrap="square" rtlCol="0">
            <a:spAutoFit/>
          </a:bodyPr>
          <a:lstStyle/>
          <a:p>
            <a:r>
              <a:rPr lang="id-ID" sz="600" dirty="0" smtClean="0">
                <a:solidFill>
                  <a:srgbClr val="C00000"/>
                </a:solidFill>
                <a:latin typeface="Swis721 BlkCn BT" panose="020B0806030502040204" pitchFamily="34" charset="0"/>
              </a:rPr>
              <a:t>SIAMEASE CONECTION</a:t>
            </a:r>
            <a:endParaRPr lang="en-GB" sz="600" dirty="0">
              <a:solidFill>
                <a:srgbClr val="C00000"/>
              </a:solidFill>
              <a:latin typeface="Swis721 BlkCn BT" panose="020B0806030502040204" pitchFamily="34" charset="0"/>
            </a:endParaRPr>
          </a:p>
        </p:txBody>
      </p:sp>
      <p:sp>
        <p:nvSpPr>
          <p:cNvPr id="151" name="Rectangle 150"/>
          <p:cNvSpPr/>
          <p:nvPr/>
        </p:nvSpPr>
        <p:spPr>
          <a:xfrm rot="234608">
            <a:off x="7547526" y="5257339"/>
            <a:ext cx="172030" cy="60854"/>
          </a:xfrm>
          <a:prstGeom prst="rect">
            <a:avLst/>
          </a:prstGeom>
          <a:solidFill>
            <a:srgbClr val="FF0000"/>
          </a:solidFill>
          <a:ln cmpd="dbl">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TextBox 151"/>
          <p:cNvSpPr txBox="1"/>
          <p:nvPr/>
        </p:nvSpPr>
        <p:spPr>
          <a:xfrm>
            <a:off x="7891268" y="5394148"/>
            <a:ext cx="644770" cy="276999"/>
          </a:xfrm>
          <a:prstGeom prst="rect">
            <a:avLst/>
          </a:prstGeom>
          <a:noFill/>
        </p:spPr>
        <p:txBody>
          <a:bodyPr wrap="square" rtlCol="0">
            <a:spAutoFit/>
          </a:bodyPr>
          <a:lstStyle/>
          <a:p>
            <a:r>
              <a:rPr lang="id-ID" sz="600" dirty="0" smtClean="0">
                <a:solidFill>
                  <a:srgbClr val="C00000"/>
                </a:solidFill>
                <a:latin typeface="Swis721 BlkCn BT" panose="020B0806030502040204" pitchFamily="34" charset="0"/>
              </a:rPr>
              <a:t>BOX HYDRANT</a:t>
            </a:r>
            <a:endParaRPr lang="en-GB" sz="600" dirty="0">
              <a:solidFill>
                <a:srgbClr val="C00000"/>
              </a:solidFill>
              <a:latin typeface="Swis721 BlkCn BT" panose="020B0806030502040204" pitchFamily="34" charset="0"/>
            </a:endParaRPr>
          </a:p>
        </p:txBody>
      </p:sp>
      <p:cxnSp>
        <p:nvCxnSpPr>
          <p:cNvPr id="161" name="Elbow Connector 160"/>
          <p:cNvCxnSpPr/>
          <p:nvPr/>
        </p:nvCxnSpPr>
        <p:spPr>
          <a:xfrm rot="10800000">
            <a:off x="7721434" y="5323988"/>
            <a:ext cx="674213" cy="209944"/>
          </a:xfrm>
          <a:prstGeom prst="bentConnector3">
            <a:avLst>
              <a:gd name="adj1" fmla="val 68757"/>
            </a:avLst>
          </a:prstGeom>
          <a:ln cap="rnd">
            <a:solidFill>
              <a:srgbClr val="FF0000"/>
            </a:solidFill>
            <a:round/>
            <a:tailEnd type="stealth"/>
          </a:ln>
        </p:spPr>
        <p:style>
          <a:lnRef idx="1">
            <a:schemeClr val="accent1"/>
          </a:lnRef>
          <a:fillRef idx="0">
            <a:schemeClr val="accent1"/>
          </a:fillRef>
          <a:effectRef idx="0">
            <a:schemeClr val="accent1"/>
          </a:effectRef>
          <a:fontRef idx="minor">
            <a:schemeClr val="tx1"/>
          </a:fontRef>
        </p:style>
      </p:cxnSp>
      <p:sp>
        <p:nvSpPr>
          <p:cNvPr id="166" name="Rectangle 165"/>
          <p:cNvSpPr/>
          <p:nvPr/>
        </p:nvSpPr>
        <p:spPr>
          <a:xfrm rot="5400000">
            <a:off x="473357" y="4365612"/>
            <a:ext cx="172031" cy="60853"/>
          </a:xfrm>
          <a:prstGeom prst="rect">
            <a:avLst/>
          </a:prstGeom>
          <a:solidFill>
            <a:srgbClr val="FF0000"/>
          </a:solidFill>
          <a:ln cmpd="dbl">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0" name="Elbow Connector 169"/>
          <p:cNvCxnSpPr/>
          <p:nvPr/>
        </p:nvCxnSpPr>
        <p:spPr>
          <a:xfrm rot="10800000" flipV="1">
            <a:off x="567634" y="4187757"/>
            <a:ext cx="626076" cy="145094"/>
          </a:xfrm>
          <a:prstGeom prst="bentConnector3">
            <a:avLst>
              <a:gd name="adj1" fmla="val 50000"/>
            </a:avLst>
          </a:prstGeom>
          <a:ln cap="rnd">
            <a:solidFill>
              <a:srgbClr val="FF0000"/>
            </a:solidFill>
            <a:round/>
            <a:tailEnd type="stealth"/>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a:off x="765979" y="4058961"/>
            <a:ext cx="644770" cy="276999"/>
          </a:xfrm>
          <a:prstGeom prst="rect">
            <a:avLst/>
          </a:prstGeom>
          <a:noFill/>
        </p:spPr>
        <p:txBody>
          <a:bodyPr wrap="square" rtlCol="0">
            <a:spAutoFit/>
          </a:bodyPr>
          <a:lstStyle/>
          <a:p>
            <a:r>
              <a:rPr lang="id-ID" sz="600" dirty="0" smtClean="0">
                <a:solidFill>
                  <a:srgbClr val="C00000"/>
                </a:solidFill>
                <a:latin typeface="Swis721 BlkCn BT" panose="020B0806030502040204" pitchFamily="34" charset="0"/>
              </a:rPr>
              <a:t>BOX HYDRANT</a:t>
            </a:r>
            <a:endParaRPr lang="en-GB" sz="600" dirty="0">
              <a:solidFill>
                <a:srgbClr val="C00000"/>
              </a:solidFill>
              <a:latin typeface="Swis721 BlkCn BT" panose="020B0806030502040204" pitchFamily="34" charset="0"/>
            </a:endParaRPr>
          </a:p>
        </p:txBody>
      </p:sp>
      <p:sp>
        <p:nvSpPr>
          <p:cNvPr id="175" name="Bent Arrow 174"/>
          <p:cNvSpPr/>
          <p:nvPr/>
        </p:nvSpPr>
        <p:spPr>
          <a:xfrm rot="14930036" flipV="1">
            <a:off x="11645427" y="2931941"/>
            <a:ext cx="203517" cy="226299"/>
          </a:xfrm>
          <a:prstGeom prst="bentArrow">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6" name="Bent Arrow 175"/>
          <p:cNvSpPr/>
          <p:nvPr/>
        </p:nvSpPr>
        <p:spPr>
          <a:xfrm rot="19909176" flipV="1">
            <a:off x="10745935" y="3336778"/>
            <a:ext cx="221068" cy="212729"/>
          </a:xfrm>
          <a:prstGeom prst="bentArrow">
            <a:avLst>
              <a:gd name="adj1" fmla="val 25000"/>
              <a:gd name="adj2" fmla="val 20971"/>
              <a:gd name="adj3" fmla="val 25000"/>
              <a:gd name="adj4" fmla="val 45766"/>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54" name="Donut 1053"/>
          <p:cNvSpPr/>
          <p:nvPr/>
        </p:nvSpPr>
        <p:spPr>
          <a:xfrm>
            <a:off x="9981938" y="6414317"/>
            <a:ext cx="146304" cy="147832"/>
          </a:xfrm>
          <a:prstGeom prst="donut">
            <a:avLst/>
          </a:prstGeom>
          <a:solidFill>
            <a:srgbClr val="FF0000"/>
          </a:solidFill>
          <a:ln w="317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55" name="Can 1054"/>
          <p:cNvSpPr/>
          <p:nvPr/>
        </p:nvSpPr>
        <p:spPr>
          <a:xfrm>
            <a:off x="9999600" y="6043921"/>
            <a:ext cx="75879" cy="145997"/>
          </a:xfrm>
          <a:prstGeom prst="can">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180"/>
          <p:cNvSpPr/>
          <p:nvPr/>
        </p:nvSpPr>
        <p:spPr>
          <a:xfrm rot="20689065">
            <a:off x="6520356" y="3887163"/>
            <a:ext cx="149346" cy="51655"/>
          </a:xfrm>
          <a:prstGeom prst="rect">
            <a:avLst/>
          </a:prstGeom>
          <a:solidFill>
            <a:srgbClr val="FF0000"/>
          </a:solidFill>
          <a:ln cmpd="dbl">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TextBox 181"/>
          <p:cNvSpPr txBox="1"/>
          <p:nvPr/>
        </p:nvSpPr>
        <p:spPr>
          <a:xfrm>
            <a:off x="6934886" y="4075638"/>
            <a:ext cx="644770" cy="276999"/>
          </a:xfrm>
          <a:prstGeom prst="rect">
            <a:avLst/>
          </a:prstGeom>
          <a:noFill/>
        </p:spPr>
        <p:txBody>
          <a:bodyPr wrap="square" rtlCol="0">
            <a:spAutoFit/>
          </a:bodyPr>
          <a:lstStyle/>
          <a:p>
            <a:r>
              <a:rPr lang="id-ID" sz="600" dirty="0" smtClean="0">
                <a:solidFill>
                  <a:srgbClr val="C00000"/>
                </a:solidFill>
                <a:latin typeface="Swis721 BlkCn BT" panose="020B0806030502040204" pitchFamily="34" charset="0"/>
              </a:rPr>
              <a:t>BOX HYDRANT</a:t>
            </a:r>
            <a:endParaRPr lang="en-GB" sz="600" dirty="0">
              <a:solidFill>
                <a:srgbClr val="C00000"/>
              </a:solidFill>
              <a:latin typeface="Swis721 BlkCn BT" panose="020B0806030502040204" pitchFamily="34" charset="0"/>
            </a:endParaRPr>
          </a:p>
        </p:txBody>
      </p:sp>
      <p:sp>
        <p:nvSpPr>
          <p:cNvPr id="183" name="Rectangle 182"/>
          <p:cNvSpPr/>
          <p:nvPr/>
        </p:nvSpPr>
        <p:spPr>
          <a:xfrm rot="4556253" flipV="1">
            <a:off x="6946817" y="3886784"/>
            <a:ext cx="149346" cy="45719"/>
          </a:xfrm>
          <a:prstGeom prst="rect">
            <a:avLst/>
          </a:prstGeom>
          <a:solidFill>
            <a:srgbClr val="FF0000"/>
          </a:solidFill>
          <a:ln cmpd="dbl">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4" name="Elbow Connector 183"/>
          <p:cNvCxnSpPr>
            <a:endCxn id="183" idx="3"/>
          </p:cNvCxnSpPr>
          <p:nvPr/>
        </p:nvCxnSpPr>
        <p:spPr>
          <a:xfrm rot="10800000">
            <a:off x="7039634" y="3982079"/>
            <a:ext cx="344082" cy="141283"/>
          </a:xfrm>
          <a:prstGeom prst="bentConnector2">
            <a:avLst/>
          </a:prstGeom>
          <a:ln cap="rnd">
            <a:solidFill>
              <a:srgbClr val="FF0000"/>
            </a:solidFill>
            <a:round/>
            <a:tailEnd type="stealth"/>
          </a:ln>
        </p:spPr>
        <p:style>
          <a:lnRef idx="1">
            <a:schemeClr val="accent1"/>
          </a:lnRef>
          <a:fillRef idx="0">
            <a:schemeClr val="accent1"/>
          </a:fillRef>
          <a:effectRef idx="0">
            <a:schemeClr val="accent1"/>
          </a:effectRef>
          <a:fontRef idx="minor">
            <a:schemeClr val="tx1"/>
          </a:fontRef>
        </p:style>
      </p:cxnSp>
      <p:cxnSp>
        <p:nvCxnSpPr>
          <p:cNvPr id="190" name="Elbow Connector 189"/>
          <p:cNvCxnSpPr/>
          <p:nvPr/>
        </p:nvCxnSpPr>
        <p:spPr>
          <a:xfrm flipV="1">
            <a:off x="6232942" y="3909644"/>
            <a:ext cx="394133" cy="350660"/>
          </a:xfrm>
          <a:prstGeom prst="bentConnector3">
            <a:avLst>
              <a:gd name="adj1" fmla="val 100131"/>
            </a:avLst>
          </a:prstGeom>
          <a:ln cap="rnd">
            <a:solidFill>
              <a:srgbClr val="FF0000"/>
            </a:solidFill>
            <a:round/>
            <a:tailEnd type="stealth"/>
          </a:ln>
        </p:spPr>
        <p:style>
          <a:lnRef idx="1">
            <a:schemeClr val="accent1"/>
          </a:lnRef>
          <a:fillRef idx="0">
            <a:schemeClr val="accent1"/>
          </a:fillRef>
          <a:effectRef idx="0">
            <a:schemeClr val="accent1"/>
          </a:effectRef>
          <a:fontRef idx="minor">
            <a:schemeClr val="tx1"/>
          </a:fontRef>
        </p:style>
      </p:cxnSp>
      <p:sp>
        <p:nvSpPr>
          <p:cNvPr id="196" name="TextBox 195"/>
          <p:cNvSpPr txBox="1"/>
          <p:nvPr/>
        </p:nvSpPr>
        <p:spPr>
          <a:xfrm>
            <a:off x="6107626" y="4234470"/>
            <a:ext cx="644770" cy="276999"/>
          </a:xfrm>
          <a:prstGeom prst="rect">
            <a:avLst/>
          </a:prstGeom>
          <a:noFill/>
        </p:spPr>
        <p:txBody>
          <a:bodyPr wrap="square" rtlCol="0">
            <a:spAutoFit/>
          </a:bodyPr>
          <a:lstStyle/>
          <a:p>
            <a:r>
              <a:rPr lang="id-ID" sz="600" dirty="0" smtClean="0">
                <a:solidFill>
                  <a:srgbClr val="C00000"/>
                </a:solidFill>
                <a:latin typeface="Swis721 BlkCn BT" panose="020B0806030502040204" pitchFamily="34" charset="0"/>
              </a:rPr>
              <a:t>BOX HYDRANT</a:t>
            </a:r>
            <a:endParaRPr lang="en-GB" sz="600" dirty="0">
              <a:solidFill>
                <a:srgbClr val="C00000"/>
              </a:solidFill>
              <a:latin typeface="Swis721 BlkCn BT" panose="020B0806030502040204" pitchFamily="34" charset="0"/>
            </a:endParaRPr>
          </a:p>
        </p:txBody>
      </p:sp>
      <p:sp>
        <p:nvSpPr>
          <p:cNvPr id="201" name="Rectangle 200"/>
          <p:cNvSpPr/>
          <p:nvPr/>
        </p:nvSpPr>
        <p:spPr>
          <a:xfrm rot="6709032" flipV="1">
            <a:off x="4739747" y="3668482"/>
            <a:ext cx="149346" cy="45719"/>
          </a:xfrm>
          <a:prstGeom prst="rect">
            <a:avLst/>
          </a:prstGeom>
          <a:solidFill>
            <a:srgbClr val="FF0000"/>
          </a:solidFill>
          <a:ln cmpd="dbl">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Rectangle 201"/>
          <p:cNvSpPr/>
          <p:nvPr/>
        </p:nvSpPr>
        <p:spPr>
          <a:xfrm rot="1343547">
            <a:off x="5158411" y="3737205"/>
            <a:ext cx="149346" cy="51655"/>
          </a:xfrm>
          <a:prstGeom prst="rect">
            <a:avLst/>
          </a:prstGeom>
          <a:solidFill>
            <a:srgbClr val="FF0000"/>
          </a:solidFill>
          <a:ln cmpd="dbl">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TextBox 202"/>
          <p:cNvSpPr txBox="1"/>
          <p:nvPr/>
        </p:nvSpPr>
        <p:spPr>
          <a:xfrm>
            <a:off x="4853206" y="4109168"/>
            <a:ext cx="644770" cy="276999"/>
          </a:xfrm>
          <a:prstGeom prst="rect">
            <a:avLst/>
          </a:prstGeom>
          <a:noFill/>
        </p:spPr>
        <p:txBody>
          <a:bodyPr wrap="square" rtlCol="0">
            <a:spAutoFit/>
          </a:bodyPr>
          <a:lstStyle/>
          <a:p>
            <a:r>
              <a:rPr lang="id-ID" sz="600" dirty="0" smtClean="0">
                <a:solidFill>
                  <a:srgbClr val="C00000"/>
                </a:solidFill>
                <a:latin typeface="Swis721 BlkCn BT" panose="020B0806030502040204" pitchFamily="34" charset="0"/>
              </a:rPr>
              <a:t>BOX HYDRANT</a:t>
            </a:r>
            <a:endParaRPr lang="en-GB" sz="600" dirty="0">
              <a:solidFill>
                <a:srgbClr val="C00000"/>
              </a:solidFill>
              <a:latin typeface="Swis721 BlkCn BT" panose="020B0806030502040204" pitchFamily="34" charset="0"/>
            </a:endParaRPr>
          </a:p>
        </p:txBody>
      </p:sp>
      <p:sp>
        <p:nvSpPr>
          <p:cNvPr id="204" name="TextBox 203"/>
          <p:cNvSpPr txBox="1"/>
          <p:nvPr/>
        </p:nvSpPr>
        <p:spPr>
          <a:xfrm>
            <a:off x="4285027" y="3840935"/>
            <a:ext cx="644770" cy="276999"/>
          </a:xfrm>
          <a:prstGeom prst="rect">
            <a:avLst/>
          </a:prstGeom>
          <a:noFill/>
        </p:spPr>
        <p:txBody>
          <a:bodyPr wrap="square" rtlCol="0">
            <a:spAutoFit/>
          </a:bodyPr>
          <a:lstStyle/>
          <a:p>
            <a:r>
              <a:rPr lang="id-ID" sz="600" dirty="0" smtClean="0">
                <a:solidFill>
                  <a:srgbClr val="C00000"/>
                </a:solidFill>
                <a:latin typeface="Swis721 BlkCn BT" panose="020B0806030502040204" pitchFamily="34" charset="0"/>
              </a:rPr>
              <a:t>BOX HYDRANT</a:t>
            </a:r>
            <a:endParaRPr lang="en-GB" sz="600" dirty="0">
              <a:solidFill>
                <a:srgbClr val="C00000"/>
              </a:solidFill>
              <a:latin typeface="Swis721 BlkCn BT" panose="020B0806030502040204" pitchFamily="34" charset="0"/>
            </a:endParaRPr>
          </a:p>
        </p:txBody>
      </p:sp>
      <p:sp>
        <p:nvSpPr>
          <p:cNvPr id="205" name="TextBox 204"/>
          <p:cNvSpPr txBox="1"/>
          <p:nvPr/>
        </p:nvSpPr>
        <p:spPr>
          <a:xfrm>
            <a:off x="6107626" y="4237950"/>
            <a:ext cx="644770" cy="276999"/>
          </a:xfrm>
          <a:prstGeom prst="rect">
            <a:avLst/>
          </a:prstGeom>
          <a:noFill/>
        </p:spPr>
        <p:txBody>
          <a:bodyPr wrap="square" rtlCol="0">
            <a:spAutoFit/>
          </a:bodyPr>
          <a:lstStyle/>
          <a:p>
            <a:r>
              <a:rPr lang="id-ID" sz="600" dirty="0" smtClean="0">
                <a:solidFill>
                  <a:srgbClr val="C00000"/>
                </a:solidFill>
                <a:latin typeface="Swis721 BlkCn BT" panose="020B0806030502040204" pitchFamily="34" charset="0"/>
              </a:rPr>
              <a:t>BOX HYDRANT</a:t>
            </a:r>
            <a:endParaRPr lang="en-GB" sz="600" dirty="0">
              <a:solidFill>
                <a:srgbClr val="C00000"/>
              </a:solidFill>
              <a:latin typeface="Swis721 BlkCn BT" panose="020B0806030502040204" pitchFamily="34" charset="0"/>
            </a:endParaRPr>
          </a:p>
        </p:txBody>
      </p:sp>
      <p:cxnSp>
        <p:nvCxnSpPr>
          <p:cNvPr id="206" name="Elbow Connector 205"/>
          <p:cNvCxnSpPr/>
          <p:nvPr/>
        </p:nvCxnSpPr>
        <p:spPr>
          <a:xfrm rot="5400000" flipH="1" flipV="1">
            <a:off x="4995116" y="3938843"/>
            <a:ext cx="360950" cy="63950"/>
          </a:xfrm>
          <a:prstGeom prst="bentConnector3">
            <a:avLst>
              <a:gd name="adj1" fmla="val 50000"/>
            </a:avLst>
          </a:prstGeom>
          <a:ln cap="rnd">
            <a:solidFill>
              <a:srgbClr val="FF0000"/>
            </a:solidFill>
            <a:round/>
            <a:tailEnd type="stealth"/>
          </a:ln>
        </p:spPr>
        <p:style>
          <a:lnRef idx="1">
            <a:schemeClr val="accent1"/>
          </a:lnRef>
          <a:fillRef idx="0">
            <a:schemeClr val="accent1"/>
          </a:fillRef>
          <a:effectRef idx="0">
            <a:schemeClr val="accent1"/>
          </a:effectRef>
          <a:fontRef idx="minor">
            <a:schemeClr val="tx1"/>
          </a:fontRef>
        </p:style>
      </p:cxnSp>
      <p:cxnSp>
        <p:nvCxnSpPr>
          <p:cNvPr id="209" name="Elbow Connector 208"/>
          <p:cNvCxnSpPr/>
          <p:nvPr/>
        </p:nvCxnSpPr>
        <p:spPr>
          <a:xfrm rot="5400000" flipH="1" flipV="1">
            <a:off x="4568931" y="3677022"/>
            <a:ext cx="177729" cy="230542"/>
          </a:xfrm>
          <a:prstGeom prst="bentConnector2">
            <a:avLst/>
          </a:prstGeom>
          <a:ln cap="rnd">
            <a:solidFill>
              <a:srgbClr val="FF0000"/>
            </a:solidFill>
            <a:round/>
            <a:tailEnd type="stealth"/>
          </a:ln>
        </p:spPr>
        <p:style>
          <a:lnRef idx="1">
            <a:schemeClr val="accent1"/>
          </a:lnRef>
          <a:fillRef idx="0">
            <a:schemeClr val="accent1"/>
          </a:fillRef>
          <a:effectRef idx="0">
            <a:schemeClr val="accent1"/>
          </a:effectRef>
          <a:fontRef idx="minor">
            <a:schemeClr val="tx1"/>
          </a:fontRef>
        </p:style>
      </p:cxnSp>
      <p:sp>
        <p:nvSpPr>
          <p:cNvPr id="214" name="Rectangle 213"/>
          <p:cNvSpPr/>
          <p:nvPr/>
        </p:nvSpPr>
        <p:spPr>
          <a:xfrm rot="20101472">
            <a:off x="9568603" y="2566574"/>
            <a:ext cx="149346" cy="51655"/>
          </a:xfrm>
          <a:prstGeom prst="rect">
            <a:avLst/>
          </a:prstGeom>
          <a:solidFill>
            <a:srgbClr val="FF0000"/>
          </a:solidFill>
          <a:ln cmpd="dbl">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Rectangle 215"/>
          <p:cNvSpPr/>
          <p:nvPr/>
        </p:nvSpPr>
        <p:spPr>
          <a:xfrm rot="3870930" flipV="1">
            <a:off x="9216603" y="2811126"/>
            <a:ext cx="149346" cy="45719"/>
          </a:xfrm>
          <a:prstGeom prst="rect">
            <a:avLst/>
          </a:prstGeom>
          <a:solidFill>
            <a:srgbClr val="FF0000"/>
          </a:solidFill>
          <a:ln cmpd="dbl">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7" name="Elbow Connector 216"/>
          <p:cNvCxnSpPr/>
          <p:nvPr/>
        </p:nvCxnSpPr>
        <p:spPr>
          <a:xfrm rot="16200000" flipV="1">
            <a:off x="9267462" y="2984759"/>
            <a:ext cx="224357" cy="73524"/>
          </a:xfrm>
          <a:prstGeom prst="bentConnector3">
            <a:avLst>
              <a:gd name="adj1" fmla="val 50000"/>
            </a:avLst>
          </a:prstGeom>
          <a:ln cap="rnd">
            <a:solidFill>
              <a:srgbClr val="FF0000"/>
            </a:solidFill>
            <a:round/>
            <a:tailEnd type="stealth"/>
          </a:ln>
        </p:spPr>
        <p:style>
          <a:lnRef idx="1">
            <a:schemeClr val="accent1"/>
          </a:lnRef>
          <a:fillRef idx="0">
            <a:schemeClr val="accent1"/>
          </a:fillRef>
          <a:effectRef idx="0">
            <a:schemeClr val="accent1"/>
          </a:effectRef>
          <a:fontRef idx="minor">
            <a:schemeClr val="tx1"/>
          </a:fontRef>
        </p:style>
      </p:cxnSp>
      <p:cxnSp>
        <p:nvCxnSpPr>
          <p:cNvPr id="219" name="Elbow Connector 218"/>
          <p:cNvCxnSpPr/>
          <p:nvPr/>
        </p:nvCxnSpPr>
        <p:spPr>
          <a:xfrm rot="16200000" flipV="1">
            <a:off x="9487976" y="2778920"/>
            <a:ext cx="420307" cy="97564"/>
          </a:xfrm>
          <a:prstGeom prst="bentConnector3">
            <a:avLst>
              <a:gd name="adj1" fmla="val 50000"/>
            </a:avLst>
          </a:prstGeom>
          <a:ln cap="rnd">
            <a:solidFill>
              <a:srgbClr val="FF0000"/>
            </a:solidFill>
            <a:round/>
            <a:tailEnd type="stealth"/>
          </a:ln>
        </p:spPr>
        <p:style>
          <a:lnRef idx="1">
            <a:schemeClr val="accent1"/>
          </a:lnRef>
          <a:fillRef idx="0">
            <a:schemeClr val="accent1"/>
          </a:fillRef>
          <a:effectRef idx="0">
            <a:schemeClr val="accent1"/>
          </a:effectRef>
          <a:fontRef idx="minor">
            <a:schemeClr val="tx1"/>
          </a:fontRef>
        </p:style>
      </p:cxnSp>
      <p:sp>
        <p:nvSpPr>
          <p:cNvPr id="221" name="TextBox 220"/>
          <p:cNvSpPr txBox="1"/>
          <p:nvPr/>
        </p:nvSpPr>
        <p:spPr>
          <a:xfrm rot="19954073">
            <a:off x="9094692" y="3052507"/>
            <a:ext cx="644770" cy="276999"/>
          </a:xfrm>
          <a:prstGeom prst="rect">
            <a:avLst/>
          </a:prstGeom>
          <a:noFill/>
        </p:spPr>
        <p:txBody>
          <a:bodyPr wrap="square" rtlCol="0">
            <a:spAutoFit/>
          </a:bodyPr>
          <a:lstStyle/>
          <a:p>
            <a:r>
              <a:rPr lang="id-ID" sz="600" dirty="0" smtClean="0">
                <a:solidFill>
                  <a:srgbClr val="C00000"/>
                </a:solidFill>
                <a:latin typeface="Swis721 BlkCn BT" panose="020B0806030502040204" pitchFamily="34" charset="0"/>
              </a:rPr>
              <a:t>BOX HYDRANT</a:t>
            </a:r>
            <a:endParaRPr lang="en-GB" sz="600" dirty="0">
              <a:solidFill>
                <a:srgbClr val="C00000"/>
              </a:solidFill>
              <a:latin typeface="Swis721 BlkCn BT" panose="020B0806030502040204" pitchFamily="34" charset="0"/>
            </a:endParaRPr>
          </a:p>
        </p:txBody>
      </p:sp>
      <p:sp>
        <p:nvSpPr>
          <p:cNvPr id="222" name="TextBox 221"/>
          <p:cNvSpPr txBox="1"/>
          <p:nvPr/>
        </p:nvSpPr>
        <p:spPr>
          <a:xfrm rot="19954073">
            <a:off x="9533091" y="2893384"/>
            <a:ext cx="644770" cy="276999"/>
          </a:xfrm>
          <a:prstGeom prst="rect">
            <a:avLst/>
          </a:prstGeom>
          <a:noFill/>
        </p:spPr>
        <p:txBody>
          <a:bodyPr wrap="square" rtlCol="0">
            <a:spAutoFit/>
          </a:bodyPr>
          <a:lstStyle/>
          <a:p>
            <a:r>
              <a:rPr lang="id-ID" sz="600" dirty="0" smtClean="0">
                <a:solidFill>
                  <a:srgbClr val="C00000"/>
                </a:solidFill>
                <a:latin typeface="Swis721 BlkCn BT" panose="020B0806030502040204" pitchFamily="34" charset="0"/>
              </a:rPr>
              <a:t>BOX HYDRANT</a:t>
            </a:r>
            <a:endParaRPr lang="en-GB" sz="600" dirty="0">
              <a:solidFill>
                <a:srgbClr val="C00000"/>
              </a:solidFill>
              <a:latin typeface="Swis721 BlkCn BT" panose="020B0806030502040204" pitchFamily="34" charset="0"/>
            </a:endParaRPr>
          </a:p>
        </p:txBody>
      </p:sp>
      <p:sp>
        <p:nvSpPr>
          <p:cNvPr id="223" name="Rectangle 222"/>
          <p:cNvSpPr/>
          <p:nvPr/>
        </p:nvSpPr>
        <p:spPr>
          <a:xfrm rot="16354883">
            <a:off x="2219588" y="2885872"/>
            <a:ext cx="149346" cy="51655"/>
          </a:xfrm>
          <a:prstGeom prst="rect">
            <a:avLst/>
          </a:prstGeom>
          <a:solidFill>
            <a:srgbClr val="FF0000"/>
          </a:solidFill>
          <a:ln cmpd="dbl">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Rectangle 223"/>
          <p:cNvSpPr/>
          <p:nvPr/>
        </p:nvSpPr>
        <p:spPr>
          <a:xfrm>
            <a:off x="1776539" y="2786605"/>
            <a:ext cx="149346" cy="51655"/>
          </a:xfrm>
          <a:prstGeom prst="rect">
            <a:avLst/>
          </a:prstGeom>
          <a:solidFill>
            <a:srgbClr val="FF0000"/>
          </a:solidFill>
          <a:ln cmpd="dbl">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TextBox 224"/>
          <p:cNvSpPr txBox="1"/>
          <p:nvPr/>
        </p:nvSpPr>
        <p:spPr>
          <a:xfrm>
            <a:off x="1772678" y="2329633"/>
            <a:ext cx="644770" cy="276999"/>
          </a:xfrm>
          <a:prstGeom prst="rect">
            <a:avLst/>
          </a:prstGeom>
          <a:noFill/>
        </p:spPr>
        <p:txBody>
          <a:bodyPr wrap="square" rtlCol="0">
            <a:spAutoFit/>
          </a:bodyPr>
          <a:lstStyle/>
          <a:p>
            <a:r>
              <a:rPr lang="id-ID" sz="600" dirty="0" smtClean="0">
                <a:solidFill>
                  <a:srgbClr val="C00000"/>
                </a:solidFill>
                <a:latin typeface="Swis721 BlkCn BT" panose="020B0806030502040204" pitchFamily="34" charset="0"/>
              </a:rPr>
              <a:t>BOX HYDRANT</a:t>
            </a:r>
            <a:endParaRPr lang="en-GB" sz="600" dirty="0">
              <a:solidFill>
                <a:srgbClr val="C00000"/>
              </a:solidFill>
              <a:latin typeface="Swis721 BlkCn BT" panose="020B0806030502040204" pitchFamily="34" charset="0"/>
            </a:endParaRPr>
          </a:p>
        </p:txBody>
      </p:sp>
      <p:cxnSp>
        <p:nvCxnSpPr>
          <p:cNvPr id="227" name="Elbow Connector 226"/>
          <p:cNvCxnSpPr/>
          <p:nvPr/>
        </p:nvCxnSpPr>
        <p:spPr>
          <a:xfrm rot="10800000" flipV="1">
            <a:off x="1864051" y="2468231"/>
            <a:ext cx="356471" cy="282072"/>
          </a:xfrm>
          <a:prstGeom prst="bentConnector3">
            <a:avLst>
              <a:gd name="adj1" fmla="val 100272"/>
            </a:avLst>
          </a:prstGeom>
          <a:ln cap="rnd">
            <a:solidFill>
              <a:srgbClr val="FF0000"/>
            </a:solidFill>
            <a:round/>
            <a:tailEnd type="stealth"/>
          </a:ln>
        </p:spPr>
        <p:style>
          <a:lnRef idx="1">
            <a:schemeClr val="accent1"/>
          </a:lnRef>
          <a:fillRef idx="0">
            <a:schemeClr val="accent1"/>
          </a:fillRef>
          <a:effectRef idx="0">
            <a:schemeClr val="accent1"/>
          </a:effectRef>
          <a:fontRef idx="minor">
            <a:schemeClr val="tx1"/>
          </a:fontRef>
        </p:style>
      </p:cxnSp>
      <p:cxnSp>
        <p:nvCxnSpPr>
          <p:cNvPr id="232" name="Elbow Connector 231"/>
          <p:cNvCxnSpPr/>
          <p:nvPr/>
        </p:nvCxnSpPr>
        <p:spPr>
          <a:xfrm rot="10800000" flipV="1">
            <a:off x="2320191" y="2732132"/>
            <a:ext cx="303212" cy="180178"/>
          </a:xfrm>
          <a:prstGeom prst="bentConnector3">
            <a:avLst>
              <a:gd name="adj1" fmla="val 50000"/>
            </a:avLst>
          </a:prstGeom>
          <a:ln cap="rnd">
            <a:solidFill>
              <a:srgbClr val="FF0000"/>
            </a:solidFill>
            <a:round/>
            <a:tailEnd type="stealth"/>
          </a:ln>
        </p:spPr>
        <p:style>
          <a:lnRef idx="1">
            <a:schemeClr val="accent1"/>
          </a:lnRef>
          <a:fillRef idx="0">
            <a:schemeClr val="accent1"/>
          </a:fillRef>
          <a:effectRef idx="0">
            <a:schemeClr val="accent1"/>
          </a:effectRef>
          <a:fontRef idx="minor">
            <a:schemeClr val="tx1"/>
          </a:fontRef>
        </p:style>
      </p:cxnSp>
      <p:sp>
        <p:nvSpPr>
          <p:cNvPr id="234" name="TextBox 233"/>
          <p:cNvSpPr txBox="1"/>
          <p:nvPr/>
        </p:nvSpPr>
        <p:spPr>
          <a:xfrm>
            <a:off x="2338979" y="2583470"/>
            <a:ext cx="644770" cy="276999"/>
          </a:xfrm>
          <a:prstGeom prst="rect">
            <a:avLst/>
          </a:prstGeom>
          <a:noFill/>
        </p:spPr>
        <p:txBody>
          <a:bodyPr wrap="square" rtlCol="0">
            <a:spAutoFit/>
          </a:bodyPr>
          <a:lstStyle/>
          <a:p>
            <a:r>
              <a:rPr lang="id-ID" sz="600" dirty="0" smtClean="0">
                <a:solidFill>
                  <a:srgbClr val="C00000"/>
                </a:solidFill>
                <a:latin typeface="Swis721 BlkCn BT" panose="020B0806030502040204" pitchFamily="34" charset="0"/>
              </a:rPr>
              <a:t>BOX HYDRANT</a:t>
            </a:r>
            <a:endParaRPr lang="en-GB" sz="600" dirty="0">
              <a:solidFill>
                <a:srgbClr val="C00000"/>
              </a:solidFill>
              <a:latin typeface="Swis721 BlkCn BT" panose="020B0806030502040204" pitchFamily="34" charset="0"/>
            </a:endParaRPr>
          </a:p>
        </p:txBody>
      </p:sp>
      <p:sp>
        <p:nvSpPr>
          <p:cNvPr id="237" name="Rectangle 236"/>
          <p:cNvSpPr/>
          <p:nvPr/>
        </p:nvSpPr>
        <p:spPr>
          <a:xfrm>
            <a:off x="194873" y="134913"/>
            <a:ext cx="11887200" cy="6595673"/>
          </a:xfrm>
          <a:prstGeom prst="rect">
            <a:avLst/>
          </a:prstGeom>
          <a:noFill/>
          <a:ln w="31750" cap="sq" cmpd="dbl">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Striped Right Arrow 138"/>
          <p:cNvSpPr/>
          <p:nvPr/>
        </p:nvSpPr>
        <p:spPr>
          <a:xfrm rot="17110599">
            <a:off x="3211939" y="4533032"/>
            <a:ext cx="192989"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Striped Right Arrow 139"/>
          <p:cNvSpPr/>
          <p:nvPr/>
        </p:nvSpPr>
        <p:spPr>
          <a:xfrm rot="17110599">
            <a:off x="3303722" y="4159408"/>
            <a:ext cx="192989"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Striped Right Arrow 142"/>
          <p:cNvSpPr/>
          <p:nvPr/>
        </p:nvSpPr>
        <p:spPr>
          <a:xfrm rot="17110599">
            <a:off x="3398956" y="3778810"/>
            <a:ext cx="192989"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Striped Right Arrow 145"/>
          <p:cNvSpPr/>
          <p:nvPr/>
        </p:nvSpPr>
        <p:spPr>
          <a:xfrm rot="17110599">
            <a:off x="3514211" y="3406403"/>
            <a:ext cx="192989"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Striped Right Arrow 146"/>
          <p:cNvSpPr/>
          <p:nvPr/>
        </p:nvSpPr>
        <p:spPr>
          <a:xfrm rot="14686401">
            <a:off x="8469744" y="4053395"/>
            <a:ext cx="192989"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Striped Right Arrow 148"/>
          <p:cNvSpPr/>
          <p:nvPr/>
        </p:nvSpPr>
        <p:spPr>
          <a:xfrm rot="14686401">
            <a:off x="8314622" y="3733310"/>
            <a:ext cx="192989"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Striped Right Arrow 149"/>
          <p:cNvSpPr/>
          <p:nvPr/>
        </p:nvSpPr>
        <p:spPr>
          <a:xfrm rot="10397989">
            <a:off x="4725476" y="5086471"/>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Striped Right Arrow 152"/>
          <p:cNvSpPr/>
          <p:nvPr/>
        </p:nvSpPr>
        <p:spPr>
          <a:xfrm rot="10397989">
            <a:off x="4035798" y="5134962"/>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Striped Right Arrow 153"/>
          <p:cNvSpPr/>
          <p:nvPr/>
        </p:nvSpPr>
        <p:spPr>
          <a:xfrm rot="21121794">
            <a:off x="7160775" y="4839491"/>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Striped Right Arrow 154"/>
          <p:cNvSpPr/>
          <p:nvPr/>
        </p:nvSpPr>
        <p:spPr>
          <a:xfrm rot="9118839">
            <a:off x="9983726" y="3567234"/>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Striped Right Arrow 155"/>
          <p:cNvSpPr/>
          <p:nvPr/>
        </p:nvSpPr>
        <p:spPr>
          <a:xfrm rot="883769">
            <a:off x="1608711" y="4605342"/>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Striped Right Arrow 156"/>
          <p:cNvSpPr/>
          <p:nvPr/>
        </p:nvSpPr>
        <p:spPr>
          <a:xfrm rot="883769">
            <a:off x="2080411" y="4717544"/>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Striped Right Arrow 157"/>
          <p:cNvSpPr/>
          <p:nvPr/>
        </p:nvSpPr>
        <p:spPr>
          <a:xfrm rot="883769">
            <a:off x="2610491" y="4832638"/>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Striped Right Arrow 158"/>
          <p:cNvSpPr/>
          <p:nvPr/>
        </p:nvSpPr>
        <p:spPr>
          <a:xfrm rot="10397989">
            <a:off x="5634909" y="4976472"/>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Striped Right Arrow 159"/>
          <p:cNvSpPr/>
          <p:nvPr/>
        </p:nvSpPr>
        <p:spPr>
          <a:xfrm rot="21121794">
            <a:off x="6607053" y="4891093"/>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Striped Right Arrow 161"/>
          <p:cNvSpPr/>
          <p:nvPr/>
        </p:nvSpPr>
        <p:spPr>
          <a:xfrm rot="19867572">
            <a:off x="7811570" y="4623608"/>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Striped Right Arrow 162"/>
          <p:cNvSpPr/>
          <p:nvPr/>
        </p:nvSpPr>
        <p:spPr>
          <a:xfrm rot="8964539">
            <a:off x="9345668" y="3862553"/>
            <a:ext cx="192988" cy="105684"/>
          </a:xfrm>
          <a:prstGeom prst="stripedRightArrow">
            <a:avLst/>
          </a:prstGeom>
          <a:solidFill>
            <a:srgbClr val="00B050"/>
          </a:solidFill>
          <a:ln w="3175" cap="sq">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933417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838204" y="365126"/>
            <a:ext cx="10515600" cy="691778"/>
          </a:xfrm>
        </p:spPr>
        <p:txBody>
          <a:bodyPr>
            <a:normAutofit/>
          </a:bodyPr>
          <a:lstStyle/>
          <a:p>
            <a:pPr algn="ctr"/>
            <a:r>
              <a:rPr lang="en-US" sz="2400" u="sng" dirty="0" smtClean="0">
                <a:latin typeface="Adobe Caslon Pro Bold" pitchFamily="18" charset="0"/>
              </a:rPr>
              <a:t>TEAM  EVAKUASI KEADAAN DARURAT 1PARK AVENUE</a:t>
            </a:r>
          </a:p>
        </p:txBody>
      </p:sp>
      <p:graphicFrame>
        <p:nvGraphicFramePr>
          <p:cNvPr id="5" name="Table 4"/>
          <p:cNvGraphicFramePr>
            <a:graphicFrameLocks noGrp="1"/>
          </p:cNvGraphicFramePr>
          <p:nvPr>
            <p:extLst>
              <p:ext uri="{D42A27DB-BD31-4B8C-83A1-F6EECF244321}">
                <p14:modId xmlns:p14="http://schemas.microsoft.com/office/powerpoint/2010/main" val="2418418388"/>
              </p:ext>
            </p:extLst>
          </p:nvPr>
        </p:nvGraphicFramePr>
        <p:xfrm>
          <a:off x="1626926" y="1097588"/>
          <a:ext cx="9167753" cy="1874838"/>
        </p:xfrm>
        <a:graphic>
          <a:graphicData uri="http://schemas.openxmlformats.org/drawingml/2006/table">
            <a:tbl>
              <a:tblPr firstRow="1" bandRow="1">
                <a:tableStyleId>{5C22544A-7EE6-4342-B048-85BDC9FD1C3A}</a:tableStyleId>
              </a:tblPr>
              <a:tblGrid>
                <a:gridCol w="3228470"/>
                <a:gridCol w="1361928"/>
                <a:gridCol w="1201701"/>
                <a:gridCol w="1041475"/>
                <a:gridCol w="1121586"/>
                <a:gridCol w="1212593"/>
              </a:tblGrid>
              <a:tr h="228642">
                <a:tc>
                  <a:txBody>
                    <a:bodyPr/>
                    <a:lstStyle/>
                    <a:p>
                      <a:pPr algn="ctr"/>
                      <a:r>
                        <a:rPr lang="en-US" sz="900" b="1" dirty="0" smtClean="0">
                          <a:solidFill>
                            <a:srgbClr val="000000"/>
                          </a:solidFill>
                        </a:rPr>
                        <a:t>1.Team Floor Warden</a:t>
                      </a:r>
                      <a:endParaRPr lang="en-US" sz="900" b="1" dirty="0">
                        <a:solidFill>
                          <a:srgbClr val="000000"/>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b="1" dirty="0" smtClean="0">
                          <a:solidFill>
                            <a:srgbClr val="000000"/>
                          </a:solidFill>
                        </a:rPr>
                        <a:t>Tower </a:t>
                      </a:r>
                      <a:endParaRPr lang="en-US" sz="900" b="1" dirty="0">
                        <a:solidFill>
                          <a:srgbClr val="000000"/>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b="1" dirty="0" smtClean="0">
                          <a:solidFill>
                            <a:srgbClr val="000000"/>
                          </a:solidFill>
                        </a:rPr>
                        <a:t>Royal </a:t>
                      </a:r>
                      <a:endParaRPr lang="en-US" sz="900" b="1" dirty="0">
                        <a:solidFill>
                          <a:srgbClr val="000000"/>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b="1" dirty="0" smtClean="0">
                          <a:solidFill>
                            <a:srgbClr val="000000"/>
                          </a:solidFill>
                        </a:rPr>
                        <a:t>Queen </a:t>
                      </a:r>
                      <a:endParaRPr lang="en-US" sz="900" b="1" dirty="0">
                        <a:solidFill>
                          <a:srgbClr val="000000"/>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b="1" dirty="0" smtClean="0">
                          <a:solidFill>
                            <a:srgbClr val="000000"/>
                          </a:solidFill>
                        </a:rPr>
                        <a:t>King </a:t>
                      </a:r>
                      <a:endParaRPr lang="en-US" sz="900" b="1" dirty="0">
                        <a:solidFill>
                          <a:srgbClr val="000000"/>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b="1" dirty="0" smtClean="0">
                          <a:solidFill>
                            <a:srgbClr val="000000"/>
                          </a:solidFill>
                        </a:rPr>
                        <a:t>Hamilton </a:t>
                      </a:r>
                      <a:endParaRPr lang="en-US" sz="900" b="1" dirty="0">
                        <a:solidFill>
                          <a:srgbClr val="000000"/>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66">
                <a:tc>
                  <a:txBody>
                    <a:bodyPr/>
                    <a:lstStyle/>
                    <a:p>
                      <a:pPr algn="ctr"/>
                      <a:endParaRPr lang="en-US" sz="1200" b="1" dirty="0"/>
                    </a:p>
                  </a:txBody>
                  <a:tcPr marL="91438" marR="91438" marT="45736" marB="45736">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err="1" smtClean="0">
                          <a:solidFill>
                            <a:schemeClr val="tx1"/>
                          </a:solidFill>
                        </a:rPr>
                        <a:t>Lantai</a:t>
                      </a:r>
                      <a:r>
                        <a:rPr lang="en-US" sz="1100" b="1" dirty="0" smtClean="0">
                          <a:solidFill>
                            <a:schemeClr val="tx1"/>
                          </a:solidFill>
                        </a:rPr>
                        <a:t> :2-6</a:t>
                      </a:r>
                      <a:endParaRPr lang="en-US" sz="1100" b="1" dirty="0">
                        <a:solidFill>
                          <a:schemeClr val="tx1"/>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err="1" smtClean="0">
                          <a:solidFill>
                            <a:schemeClr val="tx1"/>
                          </a:solidFill>
                        </a:rPr>
                        <a:t>Hasan</a:t>
                      </a:r>
                      <a:endParaRPr lang="en-US" sz="1200" b="1" dirty="0">
                        <a:solidFill>
                          <a:schemeClr val="tx1"/>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err="1" smtClean="0">
                          <a:solidFill>
                            <a:schemeClr val="tx1"/>
                          </a:solidFill>
                        </a:rPr>
                        <a:t>Barera</a:t>
                      </a:r>
                      <a:endParaRPr lang="en-US" sz="1200" b="1" dirty="0">
                        <a:solidFill>
                          <a:schemeClr val="tx1"/>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err="1" smtClean="0">
                          <a:solidFill>
                            <a:schemeClr val="tx1"/>
                          </a:solidFill>
                        </a:rPr>
                        <a:t>Firdaus</a:t>
                      </a:r>
                      <a:endParaRPr lang="en-US" sz="1200" b="1" dirty="0">
                        <a:solidFill>
                          <a:schemeClr val="tx1"/>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err="1" smtClean="0">
                          <a:solidFill>
                            <a:schemeClr val="tx1"/>
                          </a:solidFill>
                        </a:rPr>
                        <a:t>Angga</a:t>
                      </a:r>
                      <a:endParaRPr lang="en-US" sz="1200" b="1" dirty="0">
                        <a:solidFill>
                          <a:schemeClr val="tx1"/>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4366">
                <a:tc>
                  <a:txBody>
                    <a:bodyPr/>
                    <a:lstStyle/>
                    <a:p>
                      <a:pPr algn="ctr"/>
                      <a:endParaRPr lang="en-US" sz="1200" b="1" dirty="0"/>
                    </a:p>
                  </a:txBody>
                  <a:tcPr marL="91438" marR="91438" marT="45736" marB="45736">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err="1" smtClean="0">
                          <a:solidFill>
                            <a:schemeClr val="tx1"/>
                          </a:solidFill>
                        </a:rPr>
                        <a:t>Lantai</a:t>
                      </a:r>
                      <a:r>
                        <a:rPr lang="en-US" sz="1100" b="1" dirty="0" smtClean="0">
                          <a:solidFill>
                            <a:schemeClr val="tx1"/>
                          </a:solidFill>
                        </a:rPr>
                        <a:t> :7-11</a:t>
                      </a:r>
                      <a:endParaRPr lang="en-US" sz="1100" b="1" dirty="0">
                        <a:solidFill>
                          <a:schemeClr val="tx1"/>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err="1" smtClean="0">
                          <a:solidFill>
                            <a:schemeClr val="tx1"/>
                          </a:solidFill>
                        </a:rPr>
                        <a:t>Adit</a:t>
                      </a:r>
                      <a:endParaRPr lang="en-US" sz="1200" b="1" dirty="0">
                        <a:solidFill>
                          <a:schemeClr val="tx1"/>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err="1" smtClean="0">
                          <a:solidFill>
                            <a:schemeClr val="tx1"/>
                          </a:solidFill>
                        </a:rPr>
                        <a:t>fahmi</a:t>
                      </a:r>
                      <a:endParaRPr lang="en-US" sz="1200" b="1" dirty="0">
                        <a:solidFill>
                          <a:schemeClr val="tx1"/>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smtClean="0">
                          <a:solidFill>
                            <a:schemeClr val="tx1"/>
                          </a:solidFill>
                        </a:rPr>
                        <a:t>Dimas</a:t>
                      </a:r>
                      <a:endParaRPr lang="en-US" sz="1200" b="1" dirty="0">
                        <a:solidFill>
                          <a:schemeClr val="tx1"/>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err="1" smtClean="0">
                          <a:solidFill>
                            <a:schemeClr val="tx1"/>
                          </a:solidFill>
                        </a:rPr>
                        <a:t>Martinus</a:t>
                      </a:r>
                      <a:endParaRPr lang="en-US" sz="1200" b="1" dirty="0">
                        <a:solidFill>
                          <a:schemeClr val="tx1"/>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4366">
                <a:tc>
                  <a:txBody>
                    <a:bodyPr/>
                    <a:lstStyle/>
                    <a:p>
                      <a:pPr algn="ctr"/>
                      <a:endParaRPr lang="en-US" sz="1200" b="1" dirty="0"/>
                    </a:p>
                  </a:txBody>
                  <a:tcPr marL="91438" marR="91438" marT="45736" marB="45736">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err="1" smtClean="0">
                          <a:solidFill>
                            <a:schemeClr val="tx1"/>
                          </a:solidFill>
                        </a:rPr>
                        <a:t>Lantai</a:t>
                      </a:r>
                      <a:r>
                        <a:rPr lang="en-US" sz="1100" b="1" dirty="0" smtClean="0">
                          <a:solidFill>
                            <a:schemeClr val="tx1"/>
                          </a:solidFill>
                        </a:rPr>
                        <a:t> :12-16</a:t>
                      </a:r>
                      <a:endParaRPr lang="en-US" sz="1100" b="1" dirty="0">
                        <a:solidFill>
                          <a:schemeClr val="tx1"/>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smtClean="0">
                          <a:solidFill>
                            <a:schemeClr val="tx1"/>
                          </a:solidFill>
                        </a:rPr>
                        <a:t>Oji</a:t>
                      </a:r>
                      <a:endParaRPr lang="en-US" sz="1200" b="1" dirty="0">
                        <a:solidFill>
                          <a:schemeClr val="tx1"/>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smtClean="0">
                          <a:solidFill>
                            <a:schemeClr val="tx1"/>
                          </a:solidFill>
                        </a:rPr>
                        <a:t>Rizal</a:t>
                      </a:r>
                      <a:endParaRPr lang="en-US" sz="1200" b="1" dirty="0">
                        <a:solidFill>
                          <a:schemeClr val="tx1"/>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err="1" smtClean="0">
                          <a:solidFill>
                            <a:schemeClr val="tx1"/>
                          </a:solidFill>
                        </a:rPr>
                        <a:t>Topan</a:t>
                      </a:r>
                      <a:endParaRPr lang="en-US" sz="1200" b="1" dirty="0">
                        <a:solidFill>
                          <a:schemeClr val="tx1"/>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err="1" smtClean="0">
                          <a:solidFill>
                            <a:schemeClr val="tx1"/>
                          </a:solidFill>
                        </a:rPr>
                        <a:t>Fikri</a:t>
                      </a:r>
                      <a:endParaRPr lang="en-US" sz="1200" b="1" dirty="0">
                        <a:solidFill>
                          <a:schemeClr val="tx1"/>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4366">
                <a:tc>
                  <a:txBody>
                    <a:bodyPr/>
                    <a:lstStyle/>
                    <a:p>
                      <a:pPr algn="ctr"/>
                      <a:endParaRPr lang="en-US" sz="1200" b="1" dirty="0"/>
                    </a:p>
                  </a:txBody>
                  <a:tcPr marL="91438" marR="91438" marT="45736" marB="45736">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err="1" smtClean="0">
                          <a:solidFill>
                            <a:schemeClr val="tx1"/>
                          </a:solidFill>
                        </a:rPr>
                        <a:t>Lantai</a:t>
                      </a:r>
                      <a:r>
                        <a:rPr lang="en-US" sz="1100" b="1" dirty="0" smtClean="0">
                          <a:solidFill>
                            <a:schemeClr val="tx1"/>
                          </a:solidFill>
                        </a:rPr>
                        <a:t> :17-21</a:t>
                      </a:r>
                      <a:endParaRPr lang="en-US" sz="1100" b="1" dirty="0">
                        <a:solidFill>
                          <a:schemeClr val="tx1"/>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err="1" smtClean="0">
                          <a:solidFill>
                            <a:schemeClr val="tx1"/>
                          </a:solidFill>
                        </a:rPr>
                        <a:t>Hendra</a:t>
                      </a:r>
                      <a:endParaRPr lang="en-US" sz="1200" b="1" dirty="0">
                        <a:solidFill>
                          <a:schemeClr val="tx1"/>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smtClean="0">
                          <a:solidFill>
                            <a:schemeClr val="tx1"/>
                          </a:solidFill>
                        </a:rPr>
                        <a:t>Ahmad</a:t>
                      </a:r>
                      <a:endParaRPr lang="en-US" sz="1200" b="1" dirty="0">
                        <a:solidFill>
                          <a:schemeClr val="tx1"/>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err="1" smtClean="0">
                          <a:solidFill>
                            <a:schemeClr val="tx1"/>
                          </a:solidFill>
                        </a:rPr>
                        <a:t>Jumaidi</a:t>
                      </a:r>
                      <a:endParaRPr lang="en-US" sz="1200" b="1" dirty="0">
                        <a:solidFill>
                          <a:schemeClr val="tx1"/>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err="1" smtClean="0">
                          <a:solidFill>
                            <a:schemeClr val="tx1"/>
                          </a:solidFill>
                        </a:rPr>
                        <a:t>Safril</a:t>
                      </a:r>
                      <a:endParaRPr lang="en-US" sz="1200" b="1" dirty="0">
                        <a:solidFill>
                          <a:schemeClr val="tx1"/>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4366">
                <a:tc>
                  <a:txBody>
                    <a:bodyPr/>
                    <a:lstStyle/>
                    <a:p>
                      <a:pPr algn="ctr"/>
                      <a:endParaRPr lang="en-US" sz="1200" b="1" dirty="0"/>
                    </a:p>
                  </a:txBody>
                  <a:tcPr marL="91438" marR="91438" marT="45736" marB="45736">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err="1" smtClean="0">
                          <a:solidFill>
                            <a:schemeClr val="tx1"/>
                          </a:solidFill>
                        </a:rPr>
                        <a:t>Lantai</a:t>
                      </a:r>
                      <a:r>
                        <a:rPr lang="en-US" sz="1100" b="1" dirty="0" smtClean="0">
                          <a:solidFill>
                            <a:schemeClr val="tx1"/>
                          </a:solidFill>
                        </a:rPr>
                        <a:t> :22-25</a:t>
                      </a:r>
                      <a:endParaRPr lang="en-US" sz="1100" b="1" dirty="0">
                        <a:solidFill>
                          <a:schemeClr val="tx1"/>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err="1" smtClean="0">
                          <a:solidFill>
                            <a:schemeClr val="tx1"/>
                          </a:solidFill>
                        </a:rPr>
                        <a:t>Hidayat</a:t>
                      </a:r>
                      <a:endParaRPr lang="en-US" sz="1200" b="1" dirty="0">
                        <a:solidFill>
                          <a:schemeClr val="tx1"/>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err="1" smtClean="0">
                          <a:solidFill>
                            <a:schemeClr val="tx1"/>
                          </a:solidFill>
                        </a:rPr>
                        <a:t>Latif</a:t>
                      </a:r>
                      <a:endParaRPr lang="en-US" sz="1200" b="1" dirty="0">
                        <a:solidFill>
                          <a:schemeClr val="tx1"/>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err="1" smtClean="0">
                          <a:solidFill>
                            <a:schemeClr val="tx1"/>
                          </a:solidFill>
                        </a:rPr>
                        <a:t>Joko</a:t>
                      </a:r>
                      <a:endParaRPr lang="en-US" sz="1200" b="1" dirty="0">
                        <a:solidFill>
                          <a:schemeClr val="tx1"/>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err="1" smtClean="0">
                          <a:solidFill>
                            <a:schemeClr val="tx1"/>
                          </a:solidFill>
                        </a:rPr>
                        <a:t>Zaenal</a:t>
                      </a:r>
                      <a:endParaRPr lang="en-US" sz="1200" b="1" dirty="0">
                        <a:solidFill>
                          <a:schemeClr val="tx1"/>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4366">
                <a:tc>
                  <a:txBody>
                    <a:bodyPr/>
                    <a:lstStyle/>
                    <a:p>
                      <a:pPr algn="ctr"/>
                      <a:endParaRPr lang="en-US" sz="1200" b="1" dirty="0"/>
                    </a:p>
                  </a:txBody>
                  <a:tcPr marL="91438" marR="91438" marT="45736" marB="45736">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err="1" smtClean="0">
                          <a:solidFill>
                            <a:schemeClr val="tx1"/>
                          </a:solidFill>
                        </a:rPr>
                        <a:t>Lantai</a:t>
                      </a:r>
                      <a:r>
                        <a:rPr lang="en-US" sz="1100" b="1" dirty="0" smtClean="0">
                          <a:solidFill>
                            <a:schemeClr val="tx1"/>
                          </a:solidFill>
                        </a:rPr>
                        <a:t> :26-29</a:t>
                      </a:r>
                      <a:endParaRPr lang="en-US" sz="1100" b="1" dirty="0">
                        <a:solidFill>
                          <a:schemeClr val="tx1"/>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err="1" smtClean="0">
                          <a:solidFill>
                            <a:schemeClr val="tx1"/>
                          </a:solidFill>
                        </a:rPr>
                        <a:t>Mawardi</a:t>
                      </a:r>
                      <a:endParaRPr lang="en-US" sz="1200" b="1" dirty="0">
                        <a:solidFill>
                          <a:schemeClr val="tx1"/>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smtClean="0">
                          <a:solidFill>
                            <a:schemeClr val="tx1"/>
                          </a:solidFill>
                        </a:rPr>
                        <a:t>Reza</a:t>
                      </a:r>
                      <a:endParaRPr lang="en-US" sz="1200" b="1" dirty="0">
                        <a:solidFill>
                          <a:schemeClr val="tx1"/>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smtClean="0">
                          <a:solidFill>
                            <a:schemeClr val="tx1"/>
                          </a:solidFill>
                        </a:rPr>
                        <a:t>Sandi</a:t>
                      </a:r>
                      <a:r>
                        <a:rPr lang="en-US" sz="1200" b="1" baseline="0" dirty="0" smtClean="0">
                          <a:solidFill>
                            <a:schemeClr val="tx1"/>
                          </a:solidFill>
                        </a:rPr>
                        <a:t> </a:t>
                      </a:r>
                      <a:endParaRPr lang="en-US" sz="1200" b="1" dirty="0">
                        <a:solidFill>
                          <a:schemeClr val="tx1"/>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err="1" smtClean="0">
                          <a:solidFill>
                            <a:schemeClr val="tx1"/>
                          </a:solidFill>
                        </a:rPr>
                        <a:t>Lukzer</a:t>
                      </a:r>
                      <a:r>
                        <a:rPr lang="en-US" sz="1200" b="1" baseline="0" dirty="0" smtClean="0">
                          <a:solidFill>
                            <a:schemeClr val="tx1"/>
                          </a:solidFill>
                        </a:rPr>
                        <a:t> </a:t>
                      </a:r>
                      <a:endParaRPr lang="en-US" sz="1200" b="1" dirty="0">
                        <a:solidFill>
                          <a:schemeClr val="tx1"/>
                        </a:solidFill>
                      </a:endParaRPr>
                    </a:p>
                  </a:txBody>
                  <a:tcPr marL="91438" marR="91438"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095033890"/>
              </p:ext>
            </p:extLst>
          </p:nvPr>
        </p:nvGraphicFramePr>
        <p:xfrm>
          <a:off x="1615050" y="3202300"/>
          <a:ext cx="9191505" cy="258942"/>
        </p:xfrm>
        <a:graphic>
          <a:graphicData uri="http://schemas.openxmlformats.org/drawingml/2006/table">
            <a:tbl>
              <a:tblPr firstRow="1" bandRow="1">
                <a:tableStyleId>{5C22544A-7EE6-4342-B048-85BDC9FD1C3A}</a:tableStyleId>
              </a:tblPr>
              <a:tblGrid>
                <a:gridCol w="1838301"/>
                <a:gridCol w="1838301"/>
                <a:gridCol w="1838301"/>
                <a:gridCol w="1838301"/>
                <a:gridCol w="1838301"/>
              </a:tblGrid>
              <a:tr h="258763">
                <a:tc>
                  <a:txBody>
                    <a:bodyPr/>
                    <a:lstStyle/>
                    <a:p>
                      <a:pPr algn="ctr"/>
                      <a:r>
                        <a:rPr lang="en-US" sz="1100" b="1" dirty="0" smtClean="0">
                          <a:solidFill>
                            <a:srgbClr val="000000"/>
                          </a:solidFill>
                        </a:rPr>
                        <a:t>Team </a:t>
                      </a:r>
                      <a:r>
                        <a:rPr lang="en-US" sz="1100" b="1" dirty="0" err="1" smtClean="0">
                          <a:solidFill>
                            <a:srgbClr val="000000"/>
                          </a:solidFill>
                        </a:rPr>
                        <a:t>Penyisir</a:t>
                      </a:r>
                      <a:r>
                        <a:rPr lang="en-US" sz="1100" b="1" dirty="0" smtClean="0">
                          <a:solidFill>
                            <a:srgbClr val="000000"/>
                          </a:solidFill>
                        </a:rPr>
                        <a:t> </a:t>
                      </a:r>
                      <a:endParaRPr lang="en-US" sz="1100" b="1" dirty="0">
                        <a:solidFill>
                          <a:srgbClr val="000000"/>
                        </a:solidFill>
                      </a:endParaRPr>
                    </a:p>
                  </a:txBody>
                  <a:tcPr marL="91436" marR="91436" marT="45651" marB="456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1100" b="1" dirty="0" err="1" smtClean="0">
                          <a:solidFill>
                            <a:schemeClr val="tx1"/>
                          </a:solidFill>
                        </a:rPr>
                        <a:t>M.Tarmizi</a:t>
                      </a:r>
                      <a:endParaRPr lang="en-US" sz="1100" b="1" dirty="0">
                        <a:solidFill>
                          <a:schemeClr val="tx1"/>
                        </a:solidFill>
                      </a:endParaRPr>
                    </a:p>
                  </a:txBody>
                  <a:tcPr marL="91436" marR="91436" marT="45651" marB="456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err="1" smtClean="0">
                          <a:solidFill>
                            <a:schemeClr val="tx1"/>
                          </a:solidFill>
                        </a:rPr>
                        <a:t>Riki</a:t>
                      </a:r>
                      <a:r>
                        <a:rPr lang="en-US" sz="1100" b="1" dirty="0" smtClean="0">
                          <a:solidFill>
                            <a:schemeClr val="tx1"/>
                          </a:solidFill>
                        </a:rPr>
                        <a:t> </a:t>
                      </a:r>
                      <a:r>
                        <a:rPr lang="en-US" sz="1100" b="1" dirty="0" err="1" smtClean="0">
                          <a:solidFill>
                            <a:schemeClr val="tx1"/>
                          </a:solidFill>
                        </a:rPr>
                        <a:t>Rifansyah</a:t>
                      </a:r>
                      <a:endParaRPr lang="en-US" sz="1100" b="1" dirty="0">
                        <a:solidFill>
                          <a:schemeClr val="tx1"/>
                        </a:solidFill>
                      </a:endParaRPr>
                    </a:p>
                  </a:txBody>
                  <a:tcPr marL="91436" marR="91436" marT="45651" marB="456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err="1" smtClean="0">
                          <a:solidFill>
                            <a:schemeClr val="tx1"/>
                          </a:solidFill>
                        </a:rPr>
                        <a:t>m.Agus</a:t>
                      </a:r>
                      <a:r>
                        <a:rPr lang="en-US" sz="1100" b="1" dirty="0" smtClean="0">
                          <a:solidFill>
                            <a:schemeClr val="tx1"/>
                          </a:solidFill>
                        </a:rPr>
                        <a:t> </a:t>
                      </a:r>
                      <a:r>
                        <a:rPr lang="en-US" sz="1100" b="1" dirty="0" err="1" smtClean="0">
                          <a:solidFill>
                            <a:schemeClr val="tx1"/>
                          </a:solidFill>
                        </a:rPr>
                        <a:t>perli</a:t>
                      </a:r>
                      <a:r>
                        <a:rPr lang="en-US" sz="1100" b="1" dirty="0" smtClean="0">
                          <a:solidFill>
                            <a:schemeClr val="tx1"/>
                          </a:solidFill>
                        </a:rPr>
                        <a:t> </a:t>
                      </a:r>
                      <a:endParaRPr lang="en-US" sz="1100" b="1" dirty="0">
                        <a:solidFill>
                          <a:schemeClr val="tx1"/>
                        </a:solidFill>
                      </a:endParaRPr>
                    </a:p>
                  </a:txBody>
                  <a:tcPr marL="91436" marR="91436" marT="45651" marB="456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err="1" smtClean="0">
                          <a:solidFill>
                            <a:schemeClr val="tx1"/>
                          </a:solidFill>
                        </a:rPr>
                        <a:t>Rofis</a:t>
                      </a:r>
                      <a:r>
                        <a:rPr lang="en-US" sz="1100" b="1" dirty="0" smtClean="0">
                          <a:solidFill>
                            <a:schemeClr val="tx1"/>
                          </a:solidFill>
                        </a:rPr>
                        <a:t> </a:t>
                      </a:r>
                      <a:r>
                        <a:rPr lang="en-US" sz="1100" b="1" dirty="0" err="1" smtClean="0">
                          <a:solidFill>
                            <a:schemeClr val="tx1"/>
                          </a:solidFill>
                        </a:rPr>
                        <a:t>Sahputra</a:t>
                      </a:r>
                      <a:endParaRPr lang="en-US" sz="1100" b="1" dirty="0">
                        <a:solidFill>
                          <a:schemeClr val="tx1"/>
                        </a:solidFill>
                      </a:endParaRPr>
                    </a:p>
                  </a:txBody>
                  <a:tcPr marL="91436" marR="91436" marT="45651" marB="456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892666274"/>
              </p:ext>
            </p:extLst>
          </p:nvPr>
        </p:nvGraphicFramePr>
        <p:xfrm>
          <a:off x="1591300" y="3706135"/>
          <a:ext cx="9215255" cy="600904"/>
        </p:xfrm>
        <a:graphic>
          <a:graphicData uri="http://schemas.openxmlformats.org/drawingml/2006/table">
            <a:tbl>
              <a:tblPr firstRow="1" bandRow="1">
                <a:tableStyleId>{5C22544A-7EE6-4342-B048-85BDC9FD1C3A}</a:tableStyleId>
              </a:tblPr>
              <a:tblGrid>
                <a:gridCol w="4772186"/>
                <a:gridCol w="1151908"/>
                <a:gridCol w="1152310"/>
                <a:gridCol w="1233783"/>
                <a:gridCol w="905068"/>
              </a:tblGrid>
              <a:tr h="295841">
                <a:tc>
                  <a:txBody>
                    <a:bodyPr/>
                    <a:lstStyle/>
                    <a:p>
                      <a:pPr algn="ctr"/>
                      <a:r>
                        <a:rPr lang="fr-FR" sz="1000" b="1" dirty="0" smtClean="0">
                          <a:solidFill>
                            <a:srgbClr val="000000"/>
                          </a:solidFill>
                        </a:rPr>
                        <a:t>2.F.O </a:t>
                      </a:r>
                      <a:r>
                        <a:rPr lang="fr-FR" sz="1000" b="1" dirty="0" err="1" smtClean="0">
                          <a:solidFill>
                            <a:srgbClr val="000000"/>
                          </a:solidFill>
                        </a:rPr>
                        <a:t>Basement</a:t>
                      </a:r>
                      <a:r>
                        <a:rPr lang="fr-FR" sz="1000" b="1" dirty="0" smtClean="0">
                          <a:solidFill>
                            <a:srgbClr val="000000"/>
                          </a:solidFill>
                        </a:rPr>
                        <a:t> 1 - </a:t>
                      </a:r>
                      <a:r>
                        <a:rPr lang="fr-FR" sz="1000" b="1" dirty="0" err="1" smtClean="0">
                          <a:solidFill>
                            <a:srgbClr val="000000"/>
                          </a:solidFill>
                        </a:rPr>
                        <a:t>Basement</a:t>
                      </a:r>
                      <a:r>
                        <a:rPr lang="fr-FR" sz="1000" b="1" dirty="0" smtClean="0">
                          <a:solidFill>
                            <a:srgbClr val="000000"/>
                          </a:solidFill>
                        </a:rPr>
                        <a:t> 4</a:t>
                      </a:r>
                      <a:endParaRPr lang="en-US" sz="1000" b="1" dirty="0">
                        <a:solidFill>
                          <a:srgbClr val="000000"/>
                        </a:solidFill>
                      </a:endParaRPr>
                    </a:p>
                  </a:txBody>
                  <a:tcPr marL="91436" marR="91436" marT="45797" marB="457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err="1" smtClean="0">
                          <a:solidFill>
                            <a:schemeClr val="tx1"/>
                          </a:solidFill>
                        </a:rPr>
                        <a:t>Hermanus</a:t>
                      </a:r>
                      <a:endParaRPr lang="en-US" sz="1100" b="1" dirty="0">
                        <a:solidFill>
                          <a:schemeClr val="tx1"/>
                        </a:solidFill>
                      </a:endParaRPr>
                    </a:p>
                  </a:txBody>
                  <a:tcPr marL="91436" marR="91436" marT="45797" marB="457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err="1" smtClean="0">
                          <a:solidFill>
                            <a:schemeClr val="tx1"/>
                          </a:solidFill>
                        </a:rPr>
                        <a:t>Henrianus.N</a:t>
                      </a:r>
                      <a:endParaRPr lang="en-US" sz="1100" b="1" dirty="0">
                        <a:solidFill>
                          <a:schemeClr val="tx1"/>
                        </a:solidFill>
                      </a:endParaRPr>
                    </a:p>
                  </a:txBody>
                  <a:tcPr marL="91436" marR="91436" marT="45797" marB="457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err="1" smtClean="0">
                          <a:solidFill>
                            <a:schemeClr val="tx1"/>
                          </a:solidFill>
                        </a:rPr>
                        <a:t>Rhamadan.J</a:t>
                      </a:r>
                      <a:endParaRPr lang="en-US" sz="1100" b="1" dirty="0">
                        <a:solidFill>
                          <a:schemeClr val="tx1"/>
                        </a:solidFill>
                      </a:endParaRPr>
                    </a:p>
                  </a:txBody>
                  <a:tcPr marL="91436" marR="91436" marT="45797" marB="457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err="1" smtClean="0">
                          <a:solidFill>
                            <a:schemeClr val="tx1"/>
                          </a:solidFill>
                        </a:rPr>
                        <a:t>M.Irlan</a:t>
                      </a:r>
                      <a:endParaRPr lang="en-US" sz="1100" b="1" dirty="0">
                        <a:solidFill>
                          <a:schemeClr val="tx1"/>
                        </a:solidFill>
                      </a:endParaRPr>
                    </a:p>
                  </a:txBody>
                  <a:tcPr marL="91436" marR="91436" marT="45797" marB="457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5063">
                <a:tc>
                  <a:txBody>
                    <a:bodyPr/>
                    <a:lstStyle/>
                    <a:p>
                      <a:pPr algn="ctr"/>
                      <a:endParaRPr lang="en-US" sz="1400" b="1" dirty="0"/>
                    </a:p>
                  </a:txBody>
                  <a:tcPr marL="91436" marR="91436" marT="45797" marB="45797">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100" b="1" dirty="0" err="1" smtClean="0">
                          <a:solidFill>
                            <a:schemeClr val="tx1"/>
                          </a:solidFill>
                        </a:rPr>
                        <a:t>Egy.s</a:t>
                      </a:r>
                      <a:endParaRPr lang="en-US" sz="1100" b="1" dirty="0">
                        <a:solidFill>
                          <a:schemeClr val="tx1"/>
                        </a:solidFill>
                      </a:endParaRPr>
                    </a:p>
                  </a:txBody>
                  <a:tcPr marL="91436" marR="91436" marT="45797" marB="457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err="1" smtClean="0">
                          <a:solidFill>
                            <a:schemeClr val="tx1"/>
                          </a:solidFill>
                        </a:rPr>
                        <a:t>Jabar</a:t>
                      </a:r>
                      <a:endParaRPr lang="en-US" sz="1100" b="1" dirty="0">
                        <a:solidFill>
                          <a:schemeClr val="tx1"/>
                        </a:solidFill>
                      </a:endParaRPr>
                    </a:p>
                  </a:txBody>
                  <a:tcPr marL="91436" marR="91436" marT="45797" marB="45797">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err="1" smtClean="0">
                          <a:solidFill>
                            <a:schemeClr val="tx1"/>
                          </a:solidFill>
                        </a:rPr>
                        <a:t>A.Yusuf</a:t>
                      </a:r>
                      <a:endParaRPr lang="en-US" sz="1100" b="1" dirty="0">
                        <a:solidFill>
                          <a:schemeClr val="tx1"/>
                        </a:solidFill>
                      </a:endParaRPr>
                    </a:p>
                  </a:txBody>
                  <a:tcPr marL="91436" marR="91436" marT="45797" marB="45797">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rPr>
                        <a:t>Yogi</a:t>
                      </a:r>
                      <a:endParaRPr lang="en-US" sz="1100" b="1" dirty="0">
                        <a:solidFill>
                          <a:schemeClr val="tx1"/>
                        </a:solidFill>
                      </a:endParaRPr>
                    </a:p>
                  </a:txBody>
                  <a:tcPr marL="91436" marR="91436" marT="45797" marB="457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18234324"/>
              </p:ext>
            </p:extLst>
          </p:nvPr>
        </p:nvGraphicFramePr>
        <p:xfrm>
          <a:off x="1555676" y="4498003"/>
          <a:ext cx="9155868" cy="517728"/>
        </p:xfrm>
        <a:graphic>
          <a:graphicData uri="http://schemas.openxmlformats.org/drawingml/2006/table">
            <a:tbl>
              <a:tblPr firstRow="1" bandRow="1">
                <a:tableStyleId>{5C22544A-7EE6-4342-B048-85BDC9FD1C3A}</a:tableStyleId>
              </a:tblPr>
              <a:tblGrid>
                <a:gridCol w="3051956"/>
                <a:gridCol w="3051956"/>
                <a:gridCol w="3051956"/>
              </a:tblGrid>
              <a:tr h="258763">
                <a:tc>
                  <a:txBody>
                    <a:bodyPr/>
                    <a:lstStyle/>
                    <a:p>
                      <a:pPr algn="ctr"/>
                      <a:r>
                        <a:rPr lang="en-US" sz="1100" b="1" dirty="0" smtClean="0">
                          <a:solidFill>
                            <a:srgbClr val="000000"/>
                          </a:solidFill>
                        </a:rPr>
                        <a:t>3.F.O </a:t>
                      </a:r>
                      <a:r>
                        <a:rPr lang="en-US" sz="1100" b="1" dirty="0" err="1" smtClean="0">
                          <a:solidFill>
                            <a:srgbClr val="000000"/>
                          </a:solidFill>
                        </a:rPr>
                        <a:t>GrandFloor</a:t>
                      </a:r>
                      <a:endParaRPr lang="en-US" sz="1100" b="1" dirty="0">
                        <a:solidFill>
                          <a:srgbClr val="000000"/>
                        </a:solidFill>
                      </a:endParaRPr>
                    </a:p>
                  </a:txBody>
                  <a:tcPr marL="91447" marR="91447" marT="45612" marB="456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err="1" smtClean="0">
                          <a:solidFill>
                            <a:schemeClr val="tx1"/>
                          </a:solidFill>
                        </a:rPr>
                        <a:t>Sudirman</a:t>
                      </a:r>
                      <a:endParaRPr lang="en-US" sz="1100" b="1" dirty="0">
                        <a:solidFill>
                          <a:schemeClr val="tx1"/>
                        </a:solidFill>
                      </a:endParaRPr>
                    </a:p>
                  </a:txBody>
                  <a:tcPr marL="91447" marR="91447" marT="45612" marB="456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err="1" smtClean="0">
                          <a:solidFill>
                            <a:schemeClr val="tx1"/>
                          </a:solidFill>
                        </a:rPr>
                        <a:t>Abdillah</a:t>
                      </a:r>
                      <a:r>
                        <a:rPr lang="en-US" sz="1100" b="1" dirty="0" smtClean="0">
                          <a:solidFill>
                            <a:schemeClr val="tx1"/>
                          </a:solidFill>
                        </a:rPr>
                        <a:t> </a:t>
                      </a:r>
                      <a:endParaRPr lang="en-US" sz="1100" b="1" dirty="0">
                        <a:solidFill>
                          <a:schemeClr val="tx1"/>
                        </a:solidFill>
                      </a:endParaRPr>
                    </a:p>
                  </a:txBody>
                  <a:tcPr marL="91447" marR="91447" marT="45612" marB="456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8763">
                <a:tc>
                  <a:txBody>
                    <a:bodyPr/>
                    <a:lstStyle/>
                    <a:p>
                      <a:pPr algn="ctr"/>
                      <a:endParaRPr lang="en-US" sz="1100" b="1" dirty="0">
                        <a:solidFill>
                          <a:srgbClr val="FFFFFF"/>
                        </a:solidFill>
                      </a:endParaRPr>
                    </a:p>
                  </a:txBody>
                  <a:tcPr marL="91447" marR="91447" marT="45612" marB="4561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err="1" smtClean="0">
                          <a:solidFill>
                            <a:schemeClr val="tx1"/>
                          </a:solidFill>
                        </a:rPr>
                        <a:t>Baskoro</a:t>
                      </a:r>
                      <a:endParaRPr lang="en-US" sz="1100" b="1" dirty="0">
                        <a:solidFill>
                          <a:schemeClr val="tx1"/>
                        </a:solidFill>
                      </a:endParaRPr>
                    </a:p>
                  </a:txBody>
                  <a:tcPr marL="91447" marR="91447" marT="45612" marB="456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rPr>
                        <a:t>Seno</a:t>
                      </a:r>
                      <a:r>
                        <a:rPr lang="en-US" sz="1100" b="1" baseline="0" dirty="0" smtClean="0">
                          <a:solidFill>
                            <a:schemeClr val="tx1"/>
                          </a:solidFill>
                        </a:rPr>
                        <a:t> </a:t>
                      </a:r>
                      <a:r>
                        <a:rPr lang="en-US" sz="1100" b="1" baseline="0" dirty="0" err="1" smtClean="0">
                          <a:solidFill>
                            <a:schemeClr val="tx1"/>
                          </a:solidFill>
                        </a:rPr>
                        <a:t>prabowo</a:t>
                      </a:r>
                      <a:r>
                        <a:rPr lang="en-US" sz="1100" b="1" baseline="0" dirty="0" smtClean="0">
                          <a:solidFill>
                            <a:schemeClr val="tx1"/>
                          </a:solidFill>
                        </a:rPr>
                        <a:t> </a:t>
                      </a:r>
                      <a:endParaRPr lang="en-US" sz="1100" b="1" dirty="0">
                        <a:solidFill>
                          <a:schemeClr val="tx1"/>
                        </a:solidFill>
                      </a:endParaRPr>
                    </a:p>
                  </a:txBody>
                  <a:tcPr marL="91447" marR="91447" marT="45612" marB="456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434967173"/>
              </p:ext>
            </p:extLst>
          </p:nvPr>
        </p:nvGraphicFramePr>
        <p:xfrm>
          <a:off x="1579424" y="5253708"/>
          <a:ext cx="9215248" cy="1035272"/>
        </p:xfrm>
        <a:graphic>
          <a:graphicData uri="http://schemas.openxmlformats.org/drawingml/2006/table">
            <a:tbl>
              <a:tblPr firstRow="1" bandRow="1">
                <a:tableStyleId>{5C22544A-7EE6-4342-B048-85BDC9FD1C3A}</a:tableStyleId>
              </a:tblPr>
              <a:tblGrid>
                <a:gridCol w="2303812"/>
                <a:gridCol w="2303812"/>
                <a:gridCol w="2303812"/>
                <a:gridCol w="2303812"/>
              </a:tblGrid>
              <a:tr h="1868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dirty="0" smtClean="0">
                          <a:solidFill>
                            <a:srgbClr val="000000"/>
                          </a:solidFill>
                        </a:rPr>
                        <a:t>4. P3K</a:t>
                      </a:r>
                    </a:p>
                  </a:txBody>
                  <a:tcPr marL="91447" marR="91447" marT="45589" marB="455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100" b="1" dirty="0">
                        <a:solidFill>
                          <a:schemeClr val="tx1"/>
                        </a:solidFill>
                      </a:endParaRPr>
                    </a:p>
                  </a:txBody>
                  <a:tcPr marL="91447" marR="91447" marT="45589" marB="45589">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smtClean="0">
                          <a:solidFill>
                            <a:schemeClr val="tx1"/>
                          </a:solidFill>
                        </a:rPr>
                        <a:t>F</a:t>
                      </a:r>
                      <a:r>
                        <a:rPr lang="en-US" sz="1100" b="1" baseline="0" dirty="0" smtClean="0">
                          <a:solidFill>
                            <a:schemeClr val="tx1"/>
                          </a:solidFill>
                        </a:rPr>
                        <a:t> Ramos </a:t>
                      </a:r>
                      <a:r>
                        <a:rPr lang="en-US" sz="1100" baseline="0" dirty="0" smtClean="0">
                          <a:solidFill>
                            <a:schemeClr val="tx1"/>
                          </a:solidFill>
                        </a:rPr>
                        <a:t>(leader)</a:t>
                      </a:r>
                      <a:endParaRPr lang="en-US" sz="1100" b="1" dirty="0">
                        <a:solidFill>
                          <a:schemeClr val="tx1"/>
                        </a:solidFill>
                      </a:endParaRPr>
                    </a:p>
                  </a:txBody>
                  <a:tcPr marL="91447" marR="91447" marT="45589" marB="45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b="1" dirty="0">
                        <a:solidFill>
                          <a:schemeClr val="tx1"/>
                        </a:solidFill>
                      </a:endParaRPr>
                    </a:p>
                  </a:txBody>
                  <a:tcPr marL="91447" marR="91447" marT="45589" marB="45589">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58763">
                <a:tc>
                  <a:txBody>
                    <a:bodyPr/>
                    <a:lstStyle/>
                    <a:p>
                      <a:pPr algn="ctr"/>
                      <a:endParaRPr lang="en-US" sz="1100" b="1" dirty="0">
                        <a:solidFill>
                          <a:srgbClr val="000000"/>
                        </a:solidFill>
                      </a:endParaRPr>
                    </a:p>
                  </a:txBody>
                  <a:tcPr marL="91447" marR="91447" marT="45589" marB="45589">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smtClean="0">
                          <a:solidFill>
                            <a:schemeClr val="tx1"/>
                          </a:solidFill>
                        </a:rPr>
                        <a:t>Lucky</a:t>
                      </a:r>
                      <a:endParaRPr lang="en-US" sz="1100" b="1" dirty="0">
                        <a:solidFill>
                          <a:schemeClr val="tx1"/>
                        </a:solidFill>
                      </a:endParaRPr>
                    </a:p>
                  </a:txBody>
                  <a:tcPr marL="91447" marR="91447" marT="45589" marB="455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err="1" smtClean="0">
                          <a:solidFill>
                            <a:schemeClr val="tx1"/>
                          </a:solidFill>
                        </a:rPr>
                        <a:t>Iwan</a:t>
                      </a:r>
                      <a:endParaRPr lang="en-US" sz="1100" b="1" dirty="0">
                        <a:solidFill>
                          <a:schemeClr val="tx1"/>
                        </a:solidFill>
                      </a:endParaRPr>
                    </a:p>
                  </a:txBody>
                  <a:tcPr marL="91447" marR="91447" marT="45589" marB="455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err="1" smtClean="0">
                          <a:solidFill>
                            <a:schemeClr val="tx1"/>
                          </a:solidFill>
                        </a:rPr>
                        <a:t>Ardi</a:t>
                      </a:r>
                      <a:r>
                        <a:rPr lang="en-US" sz="1100" b="1" dirty="0" smtClean="0">
                          <a:solidFill>
                            <a:schemeClr val="tx1"/>
                          </a:solidFill>
                        </a:rPr>
                        <a:t> </a:t>
                      </a:r>
                      <a:r>
                        <a:rPr lang="en-US" sz="1100" b="1" dirty="0" err="1" smtClean="0">
                          <a:solidFill>
                            <a:schemeClr val="tx1"/>
                          </a:solidFill>
                        </a:rPr>
                        <a:t>Zuhran</a:t>
                      </a:r>
                      <a:endParaRPr lang="en-US" sz="1100" b="1" dirty="0">
                        <a:solidFill>
                          <a:schemeClr val="tx1"/>
                        </a:solidFill>
                      </a:endParaRPr>
                    </a:p>
                  </a:txBody>
                  <a:tcPr marL="91447" marR="91447" marT="45589" marB="455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30436">
                <a:tc>
                  <a:txBody>
                    <a:bodyPr/>
                    <a:lstStyle/>
                    <a:p>
                      <a:pPr algn="ctr"/>
                      <a:endParaRPr lang="en-US" sz="1100" b="1" dirty="0"/>
                    </a:p>
                  </a:txBody>
                  <a:tcPr marL="91447" marR="91447" marT="45589" marB="45589">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100" b="1" dirty="0" err="1" smtClean="0">
                          <a:solidFill>
                            <a:schemeClr val="tx1"/>
                          </a:solidFill>
                        </a:rPr>
                        <a:t>Firman</a:t>
                      </a:r>
                      <a:endParaRPr lang="en-US" sz="1100" b="1" dirty="0">
                        <a:solidFill>
                          <a:schemeClr val="tx1"/>
                        </a:solidFill>
                      </a:endParaRPr>
                    </a:p>
                  </a:txBody>
                  <a:tcPr marL="91447" marR="91447" marT="45589" marB="455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err="1" smtClean="0">
                          <a:solidFill>
                            <a:schemeClr val="tx1"/>
                          </a:solidFill>
                        </a:rPr>
                        <a:t>Nurman</a:t>
                      </a:r>
                      <a:endParaRPr lang="en-US" sz="1100" b="1" dirty="0">
                        <a:solidFill>
                          <a:schemeClr val="tx1"/>
                        </a:solidFill>
                      </a:endParaRPr>
                    </a:p>
                  </a:txBody>
                  <a:tcPr marL="91447" marR="91447" marT="45589" marB="455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err="1" smtClean="0">
                          <a:solidFill>
                            <a:schemeClr val="tx1"/>
                          </a:solidFill>
                        </a:rPr>
                        <a:t>Supriyadi</a:t>
                      </a:r>
                      <a:endParaRPr lang="en-US" sz="1100" b="1" dirty="0">
                        <a:solidFill>
                          <a:schemeClr val="tx1"/>
                        </a:solidFill>
                      </a:endParaRPr>
                    </a:p>
                  </a:txBody>
                  <a:tcPr marL="91447" marR="91447" marT="45589" marB="455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44016">
                <a:tc>
                  <a:txBody>
                    <a:bodyPr/>
                    <a:lstStyle/>
                    <a:p>
                      <a:pPr algn="ctr"/>
                      <a:endParaRPr lang="en-US" sz="1100" b="1" dirty="0"/>
                    </a:p>
                  </a:txBody>
                  <a:tcPr marL="91447" marR="91447" marT="45589" marB="45589">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100" b="1" dirty="0" err="1" smtClean="0">
                          <a:solidFill>
                            <a:schemeClr val="tx1"/>
                          </a:solidFill>
                        </a:rPr>
                        <a:t>Septi</a:t>
                      </a:r>
                      <a:endParaRPr lang="en-US" sz="1100" b="1" dirty="0">
                        <a:solidFill>
                          <a:schemeClr val="tx1"/>
                        </a:solidFill>
                      </a:endParaRPr>
                    </a:p>
                  </a:txBody>
                  <a:tcPr marL="91447" marR="91447" marT="45589" marB="455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err="1" smtClean="0">
                          <a:solidFill>
                            <a:schemeClr val="tx1"/>
                          </a:solidFill>
                        </a:rPr>
                        <a:t>Rusmaini</a:t>
                      </a:r>
                      <a:endParaRPr lang="en-US" sz="1100" b="1" dirty="0">
                        <a:solidFill>
                          <a:schemeClr val="tx1"/>
                        </a:solidFill>
                      </a:endParaRPr>
                    </a:p>
                  </a:txBody>
                  <a:tcPr marL="91447" marR="91447" marT="45589" marB="455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err="1" smtClean="0">
                          <a:solidFill>
                            <a:schemeClr val="tx1"/>
                          </a:solidFill>
                        </a:rPr>
                        <a:t>Ratna</a:t>
                      </a:r>
                      <a:r>
                        <a:rPr lang="en-US" sz="1100" b="1" baseline="0" dirty="0" smtClean="0">
                          <a:solidFill>
                            <a:schemeClr val="tx1"/>
                          </a:solidFill>
                        </a:rPr>
                        <a:t> sari</a:t>
                      </a:r>
                      <a:endParaRPr lang="en-US" sz="1100" b="1" dirty="0">
                        <a:solidFill>
                          <a:schemeClr val="tx1"/>
                        </a:solidFill>
                      </a:endParaRPr>
                    </a:p>
                  </a:txBody>
                  <a:tcPr marL="91447" marR="91447" marT="45589" marB="455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469032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G_20180312_1443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43" y="629392"/>
            <a:ext cx="5296684" cy="331915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IMG_20180312_1448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3285" y="1000496"/>
            <a:ext cx="5332021" cy="25531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G_20180312_144933"/>
          <p:cNvPicPr>
            <a:picLocks noChangeAspect="1" noChangeArrowheads="1"/>
          </p:cNvPicPr>
          <p:nvPr/>
        </p:nvPicPr>
        <p:blipFill>
          <a:blip r:embed="rId4">
            <a:extLst>
              <a:ext uri="{28A0092B-C50C-407E-A947-70E740481C1C}">
                <a14:useLocalDpi xmlns:a14="http://schemas.microsoft.com/office/drawing/2010/main" val="0"/>
              </a:ext>
            </a:extLst>
          </a:blip>
          <a:srcRect l="14793" t="6949" r="18758" b="2690"/>
          <a:stretch>
            <a:fillRect/>
          </a:stretch>
        </p:blipFill>
        <p:spPr bwMode="auto">
          <a:xfrm>
            <a:off x="1998002" y="3788229"/>
            <a:ext cx="3451225" cy="276590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IMG_20180312_150724"/>
          <p:cNvPicPr>
            <a:picLocks noChangeAspect="1" noChangeArrowheads="1"/>
          </p:cNvPicPr>
          <p:nvPr/>
        </p:nvPicPr>
        <p:blipFill>
          <a:blip r:embed="rId5" cstate="print">
            <a:extLst>
              <a:ext uri="{28A0092B-C50C-407E-A947-70E740481C1C}">
                <a14:useLocalDpi xmlns:a14="http://schemas.microsoft.com/office/drawing/2010/main" val="0"/>
              </a:ext>
            </a:extLst>
          </a:blip>
          <a:srcRect l="3955" r="4515"/>
          <a:stretch>
            <a:fillRect/>
          </a:stretch>
        </p:blipFill>
        <p:spPr bwMode="auto">
          <a:xfrm>
            <a:off x="6163284" y="3657600"/>
            <a:ext cx="3525837" cy="289653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50026" y="260060"/>
            <a:ext cx="10545280" cy="461665"/>
          </a:xfrm>
          <a:prstGeom prst="rect">
            <a:avLst/>
          </a:prstGeom>
        </p:spPr>
        <p:txBody>
          <a:bodyPr wrap="square">
            <a:spAutoFit/>
          </a:bodyPr>
          <a:lstStyle/>
          <a:p>
            <a:pPr algn="ctr"/>
            <a:r>
              <a:rPr lang="en-US" sz="2400" b="1" u="sng" dirty="0" smtClean="0">
                <a:solidFill>
                  <a:schemeClr val="tx2"/>
                </a:solidFill>
                <a:latin typeface="Arial Black" pitchFamily="34" charset="0"/>
              </a:rPr>
              <a:t>PENGENALAN </a:t>
            </a:r>
            <a:r>
              <a:rPr lang="en-US" sz="2400" b="1" u="sng" dirty="0">
                <a:solidFill>
                  <a:schemeClr val="tx2"/>
                </a:solidFill>
                <a:latin typeface="Arial Black" pitchFamily="34" charset="0"/>
              </a:rPr>
              <a:t>ALAT PEMADAM</a:t>
            </a:r>
            <a:endParaRPr lang="en-US" sz="2400" u="sng" dirty="0">
              <a:solidFill>
                <a:schemeClr val="tx2"/>
              </a:solidFill>
              <a:latin typeface="Arial Black" pitchFamily="34" charset="0"/>
            </a:endParaRPr>
          </a:p>
        </p:txBody>
      </p:sp>
    </p:spTree>
    <p:extLst>
      <p:ext uri="{BB962C8B-B14F-4D97-AF65-F5344CB8AC3E}">
        <p14:creationId xmlns:p14="http://schemas.microsoft.com/office/powerpoint/2010/main" val="17837734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00684054"/>
              </p:ext>
            </p:extLst>
          </p:nvPr>
        </p:nvGraphicFramePr>
        <p:xfrm>
          <a:off x="2042569" y="285914"/>
          <a:ext cx="8740240" cy="1035272"/>
        </p:xfrm>
        <a:graphic>
          <a:graphicData uri="http://schemas.openxmlformats.org/drawingml/2006/table">
            <a:tbl>
              <a:tblPr firstRow="1" bandRow="1">
                <a:tableStyleId>{5C22544A-7EE6-4342-B048-85BDC9FD1C3A}</a:tableStyleId>
              </a:tblPr>
              <a:tblGrid>
                <a:gridCol w="2185060"/>
                <a:gridCol w="2185060"/>
                <a:gridCol w="2185060"/>
                <a:gridCol w="2185060"/>
              </a:tblGrid>
              <a:tr h="25876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dirty="0" smtClean="0">
                          <a:solidFill>
                            <a:srgbClr val="000000"/>
                          </a:solidFill>
                        </a:rPr>
                        <a:t>5.Logistik</a:t>
                      </a:r>
                    </a:p>
                  </a:txBody>
                  <a:tcPr marL="91445" marR="91445" marT="45589" marB="455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100" b="1" dirty="0">
                        <a:solidFill>
                          <a:schemeClr val="tx1"/>
                        </a:solidFill>
                      </a:endParaRPr>
                    </a:p>
                  </a:txBody>
                  <a:tcPr marL="91445" marR="91445" marT="45589" marB="45589">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err="1" smtClean="0">
                          <a:solidFill>
                            <a:schemeClr val="tx1"/>
                          </a:solidFill>
                        </a:rPr>
                        <a:t>Ibu.Gunarti</a:t>
                      </a:r>
                      <a:r>
                        <a:rPr lang="en-US" sz="1100" b="1" dirty="0" smtClean="0">
                          <a:solidFill>
                            <a:schemeClr val="tx1"/>
                          </a:solidFill>
                        </a:rPr>
                        <a:t> </a:t>
                      </a:r>
                      <a:r>
                        <a:rPr lang="en-US" sz="1100" baseline="0" dirty="0" smtClean="0">
                          <a:solidFill>
                            <a:schemeClr val="tx1"/>
                          </a:solidFill>
                        </a:rPr>
                        <a:t>(leader)</a:t>
                      </a:r>
                      <a:r>
                        <a:rPr lang="en-US" sz="1100" b="1" baseline="0" dirty="0" smtClean="0">
                          <a:solidFill>
                            <a:schemeClr val="tx1"/>
                          </a:solidFill>
                        </a:rPr>
                        <a:t> </a:t>
                      </a:r>
                      <a:endParaRPr lang="en-US" sz="1100" b="1" dirty="0">
                        <a:solidFill>
                          <a:schemeClr val="tx1"/>
                        </a:solidFill>
                      </a:endParaRPr>
                    </a:p>
                  </a:txBody>
                  <a:tcPr marL="91445" marR="91445" marT="45589" marB="45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b="1" dirty="0">
                        <a:solidFill>
                          <a:schemeClr val="tx1"/>
                        </a:solidFill>
                      </a:endParaRPr>
                    </a:p>
                  </a:txBody>
                  <a:tcPr marL="91445" marR="91445" marT="45589" marB="45589">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58762">
                <a:tc>
                  <a:txBody>
                    <a:bodyPr/>
                    <a:lstStyle/>
                    <a:p>
                      <a:pPr algn="ctr"/>
                      <a:endParaRPr lang="en-US" sz="1100" b="1" dirty="0">
                        <a:solidFill>
                          <a:srgbClr val="000000"/>
                        </a:solidFill>
                      </a:endParaRPr>
                    </a:p>
                  </a:txBody>
                  <a:tcPr marL="91445" marR="91445" marT="45589" marB="45589">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err="1" smtClean="0">
                          <a:solidFill>
                            <a:schemeClr val="tx1"/>
                          </a:solidFill>
                        </a:rPr>
                        <a:t>Sigit</a:t>
                      </a:r>
                      <a:endParaRPr lang="en-US" sz="1100" b="1" dirty="0">
                        <a:solidFill>
                          <a:schemeClr val="tx1"/>
                        </a:solidFill>
                      </a:endParaRPr>
                    </a:p>
                  </a:txBody>
                  <a:tcPr marL="91445" marR="91445" marT="45589" marB="455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smtClean="0">
                          <a:solidFill>
                            <a:schemeClr val="tx1"/>
                          </a:solidFill>
                        </a:rPr>
                        <a:t>M</a:t>
                      </a:r>
                      <a:r>
                        <a:rPr lang="en-US" sz="1100" b="1" baseline="0" dirty="0" smtClean="0">
                          <a:solidFill>
                            <a:schemeClr val="tx1"/>
                          </a:solidFill>
                        </a:rPr>
                        <a:t> </a:t>
                      </a:r>
                      <a:r>
                        <a:rPr lang="en-US" sz="1100" b="1" baseline="0" dirty="0" err="1" smtClean="0">
                          <a:solidFill>
                            <a:schemeClr val="tx1"/>
                          </a:solidFill>
                        </a:rPr>
                        <a:t>Arifin</a:t>
                      </a:r>
                      <a:endParaRPr lang="en-US" sz="1100" b="1" dirty="0">
                        <a:solidFill>
                          <a:schemeClr val="tx1"/>
                        </a:solidFill>
                      </a:endParaRPr>
                    </a:p>
                  </a:txBody>
                  <a:tcPr marL="91445" marR="91445" marT="45589" marB="455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err="1" smtClean="0">
                          <a:solidFill>
                            <a:schemeClr val="tx1"/>
                          </a:solidFill>
                        </a:rPr>
                        <a:t>Gunawan</a:t>
                      </a:r>
                      <a:endParaRPr lang="en-US" sz="1100" b="1" dirty="0">
                        <a:solidFill>
                          <a:schemeClr val="tx1"/>
                        </a:solidFill>
                      </a:endParaRPr>
                    </a:p>
                  </a:txBody>
                  <a:tcPr marL="91445" marR="91445" marT="45589" marB="455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58762">
                <a:tc>
                  <a:txBody>
                    <a:bodyPr/>
                    <a:lstStyle/>
                    <a:p>
                      <a:pPr algn="ctr"/>
                      <a:endParaRPr lang="en-US" sz="1100" b="1" dirty="0">
                        <a:solidFill>
                          <a:srgbClr val="FFFFFF"/>
                        </a:solidFill>
                      </a:endParaRPr>
                    </a:p>
                  </a:txBody>
                  <a:tcPr marL="91445" marR="91445" marT="45589" marB="45589">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smtClean="0">
                          <a:solidFill>
                            <a:schemeClr val="tx1"/>
                          </a:solidFill>
                        </a:rPr>
                        <a:t>M</a:t>
                      </a:r>
                      <a:r>
                        <a:rPr lang="en-US" sz="1100" b="1" baseline="0" dirty="0" smtClean="0">
                          <a:solidFill>
                            <a:schemeClr val="tx1"/>
                          </a:solidFill>
                        </a:rPr>
                        <a:t> Yana</a:t>
                      </a:r>
                      <a:endParaRPr lang="en-US" sz="1100" b="1" dirty="0">
                        <a:solidFill>
                          <a:schemeClr val="tx1"/>
                        </a:solidFill>
                      </a:endParaRPr>
                    </a:p>
                  </a:txBody>
                  <a:tcPr marL="91445" marR="91445" marT="45589" marB="455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smtClean="0">
                          <a:solidFill>
                            <a:schemeClr val="tx1"/>
                          </a:solidFill>
                        </a:rPr>
                        <a:t>Theo</a:t>
                      </a:r>
                      <a:endParaRPr lang="en-US" sz="1100" b="1" dirty="0">
                        <a:solidFill>
                          <a:schemeClr val="tx1"/>
                        </a:solidFill>
                      </a:endParaRPr>
                    </a:p>
                  </a:txBody>
                  <a:tcPr marL="91445" marR="91445" marT="45589" marB="455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err="1" smtClean="0">
                          <a:solidFill>
                            <a:schemeClr val="tx1"/>
                          </a:solidFill>
                        </a:rPr>
                        <a:t>Bayu</a:t>
                      </a:r>
                      <a:r>
                        <a:rPr lang="en-US" sz="1100" b="1" dirty="0" smtClean="0">
                          <a:solidFill>
                            <a:schemeClr val="tx1"/>
                          </a:solidFill>
                        </a:rPr>
                        <a:t> </a:t>
                      </a:r>
                      <a:r>
                        <a:rPr lang="en-US" sz="1100" b="1" dirty="0" err="1" smtClean="0">
                          <a:solidFill>
                            <a:schemeClr val="tx1"/>
                          </a:solidFill>
                        </a:rPr>
                        <a:t>Saputra</a:t>
                      </a:r>
                      <a:endParaRPr lang="en-US" sz="1100" b="1" dirty="0">
                        <a:solidFill>
                          <a:schemeClr val="tx1"/>
                        </a:solidFill>
                      </a:endParaRPr>
                    </a:p>
                  </a:txBody>
                  <a:tcPr marL="91445" marR="91445" marT="45589" marB="455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58762">
                <a:tc>
                  <a:txBody>
                    <a:bodyPr/>
                    <a:lstStyle/>
                    <a:p>
                      <a:pPr algn="ctr"/>
                      <a:endParaRPr lang="en-US" sz="1100" b="1" dirty="0">
                        <a:solidFill>
                          <a:srgbClr val="FFFFFF"/>
                        </a:solidFill>
                      </a:endParaRPr>
                    </a:p>
                  </a:txBody>
                  <a:tcPr marL="91445" marR="91445" marT="45589" marB="45589">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err="1" smtClean="0">
                          <a:solidFill>
                            <a:schemeClr val="tx1"/>
                          </a:solidFill>
                        </a:rPr>
                        <a:t>Dini</a:t>
                      </a:r>
                      <a:endParaRPr lang="en-US" sz="1100" b="1" dirty="0">
                        <a:solidFill>
                          <a:schemeClr val="tx1"/>
                        </a:solidFill>
                      </a:endParaRPr>
                    </a:p>
                  </a:txBody>
                  <a:tcPr marL="91445" marR="91445" marT="45589" marB="455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err="1" smtClean="0">
                          <a:solidFill>
                            <a:schemeClr val="tx1"/>
                          </a:solidFill>
                        </a:rPr>
                        <a:t>Ayi</a:t>
                      </a:r>
                      <a:r>
                        <a:rPr lang="en-US" sz="1100" b="1" baseline="0" dirty="0" smtClean="0">
                          <a:solidFill>
                            <a:schemeClr val="tx1"/>
                          </a:solidFill>
                        </a:rPr>
                        <a:t> N</a:t>
                      </a:r>
                      <a:endParaRPr lang="en-US" sz="1100" b="1" dirty="0">
                        <a:solidFill>
                          <a:schemeClr val="tx1"/>
                        </a:solidFill>
                      </a:endParaRPr>
                    </a:p>
                  </a:txBody>
                  <a:tcPr marL="91445" marR="91445" marT="45589" marB="455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err="1" smtClean="0">
                          <a:solidFill>
                            <a:schemeClr val="tx1"/>
                          </a:solidFill>
                        </a:rPr>
                        <a:t>Trisnawati</a:t>
                      </a:r>
                      <a:endParaRPr lang="en-US" sz="1100" b="1" dirty="0">
                        <a:solidFill>
                          <a:schemeClr val="tx1"/>
                        </a:solidFill>
                      </a:endParaRPr>
                    </a:p>
                  </a:txBody>
                  <a:tcPr marL="91445" marR="91445" marT="45589" marB="455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941671059"/>
              </p:ext>
            </p:extLst>
          </p:nvPr>
        </p:nvGraphicFramePr>
        <p:xfrm>
          <a:off x="2006924" y="1461792"/>
          <a:ext cx="8787739" cy="776454"/>
        </p:xfrm>
        <a:graphic>
          <a:graphicData uri="http://schemas.openxmlformats.org/drawingml/2006/table">
            <a:tbl>
              <a:tblPr firstRow="1" bandRow="1">
                <a:tableStyleId>{5C22544A-7EE6-4342-B048-85BDC9FD1C3A}</a:tableStyleId>
              </a:tblPr>
              <a:tblGrid>
                <a:gridCol w="2930253"/>
                <a:gridCol w="2943995"/>
                <a:gridCol w="2913491"/>
              </a:tblGrid>
              <a:tr h="2587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dirty="0" smtClean="0">
                          <a:solidFill>
                            <a:srgbClr val="000000"/>
                          </a:solidFill>
                        </a:rPr>
                        <a:t>6.Team </a:t>
                      </a:r>
                      <a:r>
                        <a:rPr lang="en-US" sz="1100" b="1" dirty="0" err="1" smtClean="0">
                          <a:solidFill>
                            <a:srgbClr val="000000"/>
                          </a:solidFill>
                        </a:rPr>
                        <a:t>Penghubung</a:t>
                      </a:r>
                      <a:endParaRPr lang="en-US" sz="1100" b="1" dirty="0" smtClean="0">
                        <a:solidFill>
                          <a:srgbClr val="000000"/>
                        </a:solidFill>
                      </a:endParaRPr>
                    </a:p>
                  </a:txBody>
                  <a:tcPr marL="91445" marR="91445" marT="45589" marB="455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100" b="1" dirty="0" err="1" smtClean="0">
                          <a:solidFill>
                            <a:schemeClr val="tx1"/>
                          </a:solidFill>
                        </a:rPr>
                        <a:t>Tere</a:t>
                      </a:r>
                      <a:r>
                        <a:rPr lang="en-US" sz="1100" baseline="0" dirty="0" smtClean="0">
                          <a:solidFill>
                            <a:schemeClr val="tx1"/>
                          </a:solidFill>
                        </a:rPr>
                        <a:t>(leader)</a:t>
                      </a:r>
                      <a:endParaRPr lang="en-US" sz="1100" b="1" dirty="0">
                        <a:solidFill>
                          <a:schemeClr val="tx1"/>
                        </a:solidFill>
                      </a:endParaRPr>
                    </a:p>
                  </a:txBody>
                  <a:tcPr marL="91445" marR="91445" marT="45589" marB="45589">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b="1" dirty="0">
                        <a:solidFill>
                          <a:schemeClr val="tx1"/>
                        </a:solidFill>
                      </a:endParaRPr>
                    </a:p>
                  </a:txBody>
                  <a:tcPr marL="91445" marR="91445" marT="45589" marB="45589">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58763">
                <a:tc>
                  <a:txBody>
                    <a:bodyPr/>
                    <a:lstStyle/>
                    <a:p>
                      <a:pPr algn="ctr"/>
                      <a:endParaRPr lang="en-US" sz="1100" b="1" dirty="0">
                        <a:solidFill>
                          <a:srgbClr val="000000"/>
                        </a:solidFill>
                      </a:endParaRPr>
                    </a:p>
                  </a:txBody>
                  <a:tcPr marL="91445" marR="91445" marT="45589" marB="45589">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err="1" smtClean="0">
                          <a:solidFill>
                            <a:schemeClr val="tx1"/>
                          </a:solidFill>
                        </a:rPr>
                        <a:t>Eky</a:t>
                      </a:r>
                      <a:endParaRPr lang="en-US" sz="1100" b="1" dirty="0">
                        <a:solidFill>
                          <a:schemeClr val="tx1"/>
                        </a:solidFill>
                      </a:endParaRPr>
                    </a:p>
                  </a:txBody>
                  <a:tcPr marL="91445" marR="91445" marT="45589" marB="455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err="1" smtClean="0">
                          <a:solidFill>
                            <a:schemeClr val="tx1"/>
                          </a:solidFill>
                        </a:rPr>
                        <a:t>Yaser</a:t>
                      </a:r>
                      <a:endParaRPr lang="en-US" sz="1100" b="1" dirty="0">
                        <a:solidFill>
                          <a:schemeClr val="tx1"/>
                        </a:solidFill>
                      </a:endParaRPr>
                    </a:p>
                  </a:txBody>
                  <a:tcPr marL="91445" marR="91445" marT="45589" marB="455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algn="ctr"/>
                      <a:endParaRPr lang="en-US" sz="1100" b="1" dirty="0"/>
                    </a:p>
                  </a:txBody>
                  <a:tcPr marL="91445" marR="91445" marT="45589" marB="45589">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100" b="1" dirty="0" err="1" smtClean="0">
                          <a:solidFill>
                            <a:schemeClr val="tx1"/>
                          </a:solidFill>
                        </a:rPr>
                        <a:t>Gunawan</a:t>
                      </a:r>
                      <a:endParaRPr lang="en-US" sz="1100" b="1" dirty="0">
                        <a:solidFill>
                          <a:schemeClr val="tx1"/>
                        </a:solidFill>
                      </a:endParaRPr>
                    </a:p>
                  </a:txBody>
                  <a:tcPr marL="91445" marR="91445" marT="45589" marB="455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err="1" smtClean="0">
                          <a:solidFill>
                            <a:schemeClr val="tx1"/>
                          </a:solidFill>
                        </a:rPr>
                        <a:t>Afan</a:t>
                      </a:r>
                      <a:endParaRPr lang="en-US" sz="1100" b="1" dirty="0">
                        <a:solidFill>
                          <a:schemeClr val="tx1"/>
                        </a:solidFill>
                      </a:endParaRPr>
                    </a:p>
                  </a:txBody>
                  <a:tcPr marL="91445" marR="91445" marT="45589" marB="455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87369277"/>
              </p:ext>
            </p:extLst>
          </p:nvPr>
        </p:nvGraphicFramePr>
        <p:xfrm>
          <a:off x="1995068" y="3425210"/>
          <a:ext cx="8811490" cy="528637"/>
        </p:xfrm>
        <a:graphic>
          <a:graphicData uri="http://schemas.openxmlformats.org/drawingml/2006/table">
            <a:tbl>
              <a:tblPr firstRow="1" bandRow="1">
                <a:tableStyleId>{5C22544A-7EE6-4342-B048-85BDC9FD1C3A}</a:tableStyleId>
              </a:tblPr>
              <a:tblGrid>
                <a:gridCol w="2937164"/>
                <a:gridCol w="4454848"/>
                <a:gridCol w="1419478"/>
              </a:tblGrid>
              <a:tr h="269359">
                <a:tc>
                  <a:txBody>
                    <a:bodyPr/>
                    <a:lstStyle/>
                    <a:p>
                      <a:pPr algn="ctr"/>
                      <a:r>
                        <a:rPr lang="en-US" sz="1100" b="1" dirty="0" smtClean="0">
                          <a:solidFill>
                            <a:srgbClr val="000000"/>
                          </a:solidFill>
                        </a:rPr>
                        <a:t>8.Fcc ..Fire Control </a:t>
                      </a:r>
                      <a:r>
                        <a:rPr lang="en-US" sz="1100" b="1" dirty="0" err="1" smtClean="0">
                          <a:solidFill>
                            <a:srgbClr val="000000"/>
                          </a:solidFill>
                        </a:rPr>
                        <a:t>Comando</a:t>
                      </a:r>
                      <a:endParaRPr lang="en-US" sz="1100" b="1" dirty="0">
                        <a:solidFill>
                          <a:srgbClr val="000000"/>
                        </a:solidFill>
                      </a:endParaRPr>
                    </a:p>
                  </a:txBody>
                  <a:tcPr marL="91445" marR="91445" marT="45755" marB="45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b="1" dirty="0" err="1" smtClean="0">
                          <a:solidFill>
                            <a:schemeClr val="tx1"/>
                          </a:solidFill>
                        </a:rPr>
                        <a:t>Komando</a:t>
                      </a:r>
                      <a:r>
                        <a:rPr lang="en-US" sz="1100" b="1" dirty="0" smtClean="0">
                          <a:solidFill>
                            <a:schemeClr val="tx1"/>
                          </a:solidFill>
                        </a:rPr>
                        <a:t> </a:t>
                      </a:r>
                      <a:r>
                        <a:rPr lang="en-US" sz="1100" b="1" dirty="0" err="1" smtClean="0">
                          <a:solidFill>
                            <a:schemeClr val="tx1"/>
                          </a:solidFill>
                        </a:rPr>
                        <a:t>pengendali</a:t>
                      </a:r>
                      <a:r>
                        <a:rPr lang="en-US" sz="1100" b="1" dirty="0" smtClean="0">
                          <a:solidFill>
                            <a:schemeClr val="tx1"/>
                          </a:solidFill>
                        </a:rPr>
                        <a:t> </a:t>
                      </a:r>
                      <a:r>
                        <a:rPr lang="en-US" sz="1100" b="1" dirty="0" err="1" smtClean="0">
                          <a:solidFill>
                            <a:schemeClr val="tx1"/>
                          </a:solidFill>
                        </a:rPr>
                        <a:t>operasi</a:t>
                      </a:r>
                      <a:r>
                        <a:rPr lang="en-US" sz="1100" b="1" dirty="0" smtClean="0">
                          <a:solidFill>
                            <a:schemeClr val="tx1"/>
                          </a:solidFill>
                        </a:rPr>
                        <a:t> </a:t>
                      </a:r>
                      <a:r>
                        <a:rPr lang="en-US" sz="1100" b="1" dirty="0" err="1" smtClean="0">
                          <a:solidFill>
                            <a:schemeClr val="tx1"/>
                          </a:solidFill>
                        </a:rPr>
                        <a:t>darurat</a:t>
                      </a:r>
                      <a:r>
                        <a:rPr lang="en-US" sz="1100" b="1" dirty="0" smtClean="0">
                          <a:solidFill>
                            <a:schemeClr val="tx1"/>
                          </a:solidFill>
                        </a:rPr>
                        <a:t> (KPOD)</a:t>
                      </a:r>
                      <a:endParaRPr lang="en-US" sz="1100" b="1" dirty="0">
                        <a:solidFill>
                          <a:schemeClr val="tx1"/>
                        </a:solidFill>
                      </a:endParaRPr>
                    </a:p>
                  </a:txBody>
                  <a:tcPr marL="91445" marR="91445" marT="45755" marB="45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smtClean="0">
                          <a:solidFill>
                            <a:schemeClr val="tx1"/>
                          </a:solidFill>
                        </a:rPr>
                        <a:t>Chief Sec</a:t>
                      </a:r>
                      <a:endParaRPr lang="en-US" sz="1100" b="1" dirty="0">
                        <a:solidFill>
                          <a:schemeClr val="tx1"/>
                        </a:solidFill>
                      </a:endParaRPr>
                    </a:p>
                  </a:txBody>
                  <a:tcPr marL="91445" marR="91445" marT="45755" marB="45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59278">
                <a:tc>
                  <a:txBody>
                    <a:bodyPr/>
                    <a:lstStyle/>
                    <a:p>
                      <a:pPr algn="ctr"/>
                      <a:endParaRPr lang="en-US" sz="1100" b="1" dirty="0"/>
                    </a:p>
                  </a:txBody>
                  <a:tcPr marL="91445" marR="91445" marT="45755" marB="45755">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100" b="1" dirty="0" smtClean="0">
                          <a:solidFill>
                            <a:schemeClr val="tx1"/>
                          </a:solidFill>
                        </a:rPr>
                        <a:t>Chief </a:t>
                      </a:r>
                      <a:r>
                        <a:rPr lang="en-US" sz="1100" b="1" dirty="0" err="1" smtClean="0">
                          <a:solidFill>
                            <a:schemeClr val="tx1"/>
                          </a:solidFill>
                        </a:rPr>
                        <a:t>Eng</a:t>
                      </a:r>
                      <a:endParaRPr lang="en-US" sz="1100" b="1" dirty="0">
                        <a:solidFill>
                          <a:schemeClr val="tx1"/>
                        </a:solidFill>
                      </a:endParaRPr>
                    </a:p>
                  </a:txBody>
                  <a:tcPr marL="91445" marR="91445" marT="45755" marB="45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smtClean="0">
                          <a:solidFill>
                            <a:schemeClr val="tx1"/>
                          </a:solidFill>
                        </a:rPr>
                        <a:t>Chief </a:t>
                      </a:r>
                      <a:r>
                        <a:rPr lang="en-US" sz="1100" b="1" dirty="0" err="1" smtClean="0">
                          <a:solidFill>
                            <a:schemeClr val="tx1"/>
                          </a:solidFill>
                        </a:rPr>
                        <a:t>Hk</a:t>
                      </a:r>
                      <a:endParaRPr lang="en-US" sz="1100" b="1" dirty="0">
                        <a:solidFill>
                          <a:schemeClr val="tx1"/>
                        </a:solidFill>
                      </a:endParaRPr>
                    </a:p>
                  </a:txBody>
                  <a:tcPr marL="91445" marR="91445" marT="45755" marB="45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983959044"/>
              </p:ext>
            </p:extLst>
          </p:nvPr>
        </p:nvGraphicFramePr>
        <p:xfrm>
          <a:off x="2030692" y="4073282"/>
          <a:ext cx="8763980" cy="519112"/>
        </p:xfrm>
        <a:graphic>
          <a:graphicData uri="http://schemas.openxmlformats.org/drawingml/2006/table">
            <a:tbl>
              <a:tblPr firstRow="1" bandRow="1">
                <a:tableStyleId>{5C22544A-7EE6-4342-B048-85BDC9FD1C3A}</a:tableStyleId>
              </a:tblPr>
              <a:tblGrid>
                <a:gridCol w="2190995"/>
                <a:gridCol w="2190995"/>
                <a:gridCol w="2190995"/>
                <a:gridCol w="2190995"/>
              </a:tblGrid>
              <a:tr h="259556">
                <a:tc>
                  <a:txBody>
                    <a:bodyPr/>
                    <a:lstStyle/>
                    <a:p>
                      <a:pPr algn="ctr"/>
                      <a:r>
                        <a:rPr lang="en-US" sz="1100" b="1" dirty="0" smtClean="0">
                          <a:solidFill>
                            <a:srgbClr val="000000"/>
                          </a:solidFill>
                        </a:rPr>
                        <a:t>9.Team </a:t>
                      </a:r>
                      <a:r>
                        <a:rPr lang="en-US" sz="1100" b="1" dirty="0" err="1" smtClean="0">
                          <a:solidFill>
                            <a:srgbClr val="000000"/>
                          </a:solidFill>
                        </a:rPr>
                        <a:t>Tehnik</a:t>
                      </a:r>
                      <a:endParaRPr lang="en-US" sz="1100" b="1" dirty="0">
                        <a:solidFill>
                          <a:srgbClr val="000000"/>
                        </a:solidFill>
                      </a:endParaRPr>
                    </a:p>
                  </a:txBody>
                  <a:tcPr marL="91447" marR="91447" marT="45804" marB="458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err="1" smtClean="0">
                          <a:solidFill>
                            <a:schemeClr val="tx1"/>
                          </a:solidFill>
                        </a:rPr>
                        <a:t>Bayu</a:t>
                      </a:r>
                      <a:endParaRPr lang="en-US" sz="1100" b="1" dirty="0">
                        <a:solidFill>
                          <a:schemeClr val="tx1"/>
                        </a:solidFill>
                      </a:endParaRPr>
                    </a:p>
                  </a:txBody>
                  <a:tcPr marL="91447" marR="91447" marT="45804" marB="458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err="1" smtClean="0">
                          <a:solidFill>
                            <a:schemeClr val="tx1"/>
                          </a:solidFill>
                        </a:rPr>
                        <a:t>Rangga</a:t>
                      </a:r>
                      <a:endParaRPr lang="en-US" sz="1100" b="1" dirty="0">
                        <a:solidFill>
                          <a:schemeClr val="tx1"/>
                        </a:solidFill>
                      </a:endParaRPr>
                    </a:p>
                  </a:txBody>
                  <a:tcPr marL="91447" marR="91447" marT="45804" marB="458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err="1" smtClean="0">
                          <a:solidFill>
                            <a:schemeClr val="tx1"/>
                          </a:solidFill>
                        </a:rPr>
                        <a:t>Yulino</a:t>
                      </a:r>
                      <a:r>
                        <a:rPr lang="en-US" sz="1100" b="1" baseline="0" dirty="0" smtClean="0">
                          <a:solidFill>
                            <a:schemeClr val="tx1"/>
                          </a:solidFill>
                        </a:rPr>
                        <a:t> Akbar</a:t>
                      </a:r>
                      <a:endParaRPr lang="en-US" sz="1100" b="1" dirty="0">
                        <a:solidFill>
                          <a:schemeClr val="tx1"/>
                        </a:solidFill>
                      </a:endParaRPr>
                    </a:p>
                  </a:txBody>
                  <a:tcPr marL="91447" marR="91447" marT="45804" marB="458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9556">
                <a:tc>
                  <a:txBody>
                    <a:bodyPr/>
                    <a:lstStyle/>
                    <a:p>
                      <a:pPr algn="ctr"/>
                      <a:endParaRPr lang="en-US" sz="1100" b="1" dirty="0"/>
                    </a:p>
                  </a:txBody>
                  <a:tcPr marL="91447" marR="91447" marT="45804" marB="45804">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100" b="1" dirty="0" err="1" smtClean="0">
                          <a:solidFill>
                            <a:schemeClr val="tx1"/>
                          </a:solidFill>
                        </a:rPr>
                        <a:t>Nahdi</a:t>
                      </a:r>
                      <a:endParaRPr lang="en-US" sz="1100" b="1" dirty="0">
                        <a:solidFill>
                          <a:schemeClr val="tx1"/>
                        </a:solidFill>
                      </a:endParaRPr>
                    </a:p>
                  </a:txBody>
                  <a:tcPr marL="91447" marR="91447" marT="45804" marB="458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err="1" smtClean="0">
                          <a:solidFill>
                            <a:schemeClr val="tx1"/>
                          </a:solidFill>
                        </a:rPr>
                        <a:t>Agus</a:t>
                      </a:r>
                      <a:endParaRPr lang="en-US" sz="1100" b="1" dirty="0">
                        <a:solidFill>
                          <a:schemeClr val="tx1"/>
                        </a:solidFill>
                      </a:endParaRPr>
                    </a:p>
                  </a:txBody>
                  <a:tcPr marL="91447" marR="91447" marT="45804" marB="458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err="1" smtClean="0">
                          <a:solidFill>
                            <a:schemeClr val="tx1"/>
                          </a:solidFill>
                        </a:rPr>
                        <a:t>Suktar</a:t>
                      </a:r>
                      <a:endParaRPr lang="en-US" sz="1100" b="1" dirty="0">
                        <a:solidFill>
                          <a:schemeClr val="tx1"/>
                        </a:solidFill>
                      </a:endParaRPr>
                    </a:p>
                  </a:txBody>
                  <a:tcPr marL="91447" marR="91447" marT="45804" marB="458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627123810"/>
              </p:ext>
            </p:extLst>
          </p:nvPr>
        </p:nvGraphicFramePr>
        <p:xfrm>
          <a:off x="2042569" y="4805235"/>
          <a:ext cx="8752100" cy="1194380"/>
        </p:xfrm>
        <a:graphic>
          <a:graphicData uri="http://schemas.openxmlformats.org/drawingml/2006/table">
            <a:tbl>
              <a:tblPr firstRow="1" bandRow="1">
                <a:tableStyleId>{5C22544A-7EE6-4342-B048-85BDC9FD1C3A}</a:tableStyleId>
              </a:tblPr>
              <a:tblGrid>
                <a:gridCol w="2188025"/>
                <a:gridCol w="2188025"/>
                <a:gridCol w="2188025"/>
                <a:gridCol w="2188025"/>
              </a:tblGrid>
              <a:tr h="30379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dirty="0" smtClean="0">
                          <a:solidFill>
                            <a:srgbClr val="000000"/>
                          </a:solidFill>
                        </a:rPr>
                        <a:t>10. Team </a:t>
                      </a:r>
                      <a:r>
                        <a:rPr lang="en-US" sz="1100" b="1" dirty="0" err="1" smtClean="0">
                          <a:solidFill>
                            <a:srgbClr val="000000"/>
                          </a:solidFill>
                        </a:rPr>
                        <a:t>Pencatat</a:t>
                      </a:r>
                      <a:endParaRPr lang="en-US" sz="1100" b="1" dirty="0" smtClean="0">
                        <a:solidFill>
                          <a:srgbClr val="000000"/>
                        </a:solidFill>
                      </a:endParaRPr>
                    </a:p>
                  </a:txBody>
                  <a:tcPr marL="91447" marR="91447" marT="45665" marB="456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100" b="1" dirty="0">
                        <a:solidFill>
                          <a:schemeClr val="tx1"/>
                        </a:solidFill>
                      </a:endParaRPr>
                    </a:p>
                  </a:txBody>
                  <a:tcPr marL="91447" marR="91447" marT="45665" marB="4566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dirty="0" err="1" smtClean="0">
                          <a:solidFill>
                            <a:schemeClr val="tx1"/>
                          </a:solidFill>
                        </a:rPr>
                        <a:t>Fitri</a:t>
                      </a:r>
                      <a:r>
                        <a:rPr lang="en-US" sz="1100" baseline="0" dirty="0" smtClean="0">
                          <a:solidFill>
                            <a:schemeClr val="tx1"/>
                          </a:solidFill>
                        </a:rPr>
                        <a:t>(leader)</a:t>
                      </a:r>
                      <a:endParaRPr lang="en-US" sz="1100" b="1" dirty="0" smtClean="0">
                        <a:solidFill>
                          <a:schemeClr val="tx1"/>
                        </a:solidFill>
                      </a:endParaRPr>
                    </a:p>
                  </a:txBody>
                  <a:tcPr marL="91447" marR="91447" marT="45665" marB="4566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b="1" dirty="0">
                        <a:solidFill>
                          <a:schemeClr val="tx1"/>
                        </a:solidFill>
                      </a:endParaRPr>
                    </a:p>
                  </a:txBody>
                  <a:tcPr marL="91447" marR="91447" marT="45665" marB="456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3792">
                <a:tc>
                  <a:txBody>
                    <a:bodyPr/>
                    <a:lstStyle/>
                    <a:p>
                      <a:pPr algn="ctr"/>
                      <a:endParaRPr lang="en-US" sz="1100" b="1" dirty="0">
                        <a:solidFill>
                          <a:srgbClr val="000000"/>
                        </a:solidFill>
                      </a:endParaRPr>
                    </a:p>
                  </a:txBody>
                  <a:tcPr marL="91447" marR="91447" marT="45665" marB="4566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1" dirty="0" err="1" smtClean="0">
                          <a:solidFill>
                            <a:schemeClr val="tx1"/>
                          </a:solidFill>
                        </a:rPr>
                        <a:t>Rahman</a:t>
                      </a:r>
                      <a:r>
                        <a:rPr lang="en-US" sz="1100" b="1" dirty="0" smtClean="0">
                          <a:solidFill>
                            <a:schemeClr val="tx1"/>
                          </a:solidFill>
                        </a:rPr>
                        <a:t> </a:t>
                      </a:r>
                      <a:endParaRPr lang="en-US" sz="1100" b="1" dirty="0">
                        <a:solidFill>
                          <a:schemeClr val="tx1"/>
                        </a:solidFill>
                      </a:endParaRPr>
                    </a:p>
                  </a:txBody>
                  <a:tcPr marL="91447" marR="91447" marT="45665" marB="456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err="1" smtClean="0">
                          <a:solidFill>
                            <a:schemeClr val="tx1"/>
                          </a:solidFill>
                        </a:rPr>
                        <a:t>Riri</a:t>
                      </a:r>
                      <a:r>
                        <a:rPr lang="en-US" sz="1100" b="1" dirty="0" smtClean="0">
                          <a:solidFill>
                            <a:schemeClr val="tx1"/>
                          </a:solidFill>
                        </a:rPr>
                        <a:t> </a:t>
                      </a:r>
                      <a:endParaRPr lang="en-US" sz="1100" b="1" dirty="0">
                        <a:solidFill>
                          <a:schemeClr val="tx1"/>
                        </a:solidFill>
                      </a:endParaRPr>
                    </a:p>
                  </a:txBody>
                  <a:tcPr marL="91447" marR="91447" marT="45665" marB="456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err="1" smtClean="0">
                          <a:solidFill>
                            <a:schemeClr val="tx1"/>
                          </a:solidFill>
                        </a:rPr>
                        <a:t>Rachmat</a:t>
                      </a:r>
                      <a:r>
                        <a:rPr lang="en-US" sz="1100" b="1" dirty="0" smtClean="0">
                          <a:solidFill>
                            <a:schemeClr val="tx1"/>
                          </a:solidFill>
                        </a:rPr>
                        <a:t> </a:t>
                      </a:r>
                      <a:endParaRPr lang="en-US" sz="1100" b="1" dirty="0">
                        <a:solidFill>
                          <a:schemeClr val="tx1"/>
                        </a:solidFill>
                      </a:endParaRPr>
                    </a:p>
                  </a:txBody>
                  <a:tcPr marL="91447" marR="91447" marT="45665" marB="456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93398">
                <a:tc>
                  <a:txBody>
                    <a:bodyPr/>
                    <a:lstStyle/>
                    <a:p>
                      <a:pPr algn="ctr"/>
                      <a:endParaRPr lang="en-US" sz="1100" b="1" dirty="0">
                        <a:solidFill>
                          <a:srgbClr val="FFFFFF"/>
                        </a:solidFill>
                      </a:endParaRPr>
                    </a:p>
                  </a:txBody>
                  <a:tcPr marL="91447" marR="91447" marT="45665" marB="45665">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100" b="1" dirty="0" err="1" smtClean="0">
                          <a:solidFill>
                            <a:schemeClr val="tx1"/>
                          </a:solidFill>
                        </a:rPr>
                        <a:t>Alfin</a:t>
                      </a:r>
                      <a:r>
                        <a:rPr lang="en-US" sz="1100" b="1" dirty="0" smtClean="0">
                          <a:solidFill>
                            <a:schemeClr val="tx1"/>
                          </a:solidFill>
                        </a:rPr>
                        <a:t> </a:t>
                      </a:r>
                      <a:endParaRPr lang="en-US" sz="1100" b="1" dirty="0">
                        <a:solidFill>
                          <a:schemeClr val="tx1"/>
                        </a:solidFill>
                      </a:endParaRPr>
                    </a:p>
                  </a:txBody>
                  <a:tcPr marL="91447" marR="91447" marT="45665" marB="456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err="1" smtClean="0">
                          <a:solidFill>
                            <a:schemeClr val="tx1"/>
                          </a:solidFill>
                        </a:rPr>
                        <a:t>Wira</a:t>
                      </a:r>
                      <a:endParaRPr lang="en-US" sz="1100" b="1" dirty="0">
                        <a:solidFill>
                          <a:schemeClr val="tx1"/>
                        </a:solidFill>
                      </a:endParaRPr>
                    </a:p>
                  </a:txBody>
                  <a:tcPr marL="91447" marR="91447" marT="45665" marB="456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err="1" smtClean="0">
                          <a:solidFill>
                            <a:schemeClr val="tx1"/>
                          </a:solidFill>
                        </a:rPr>
                        <a:t>Febby</a:t>
                      </a:r>
                      <a:endParaRPr lang="en-US" sz="1100" b="1" dirty="0">
                        <a:solidFill>
                          <a:schemeClr val="tx1"/>
                        </a:solidFill>
                      </a:endParaRPr>
                    </a:p>
                  </a:txBody>
                  <a:tcPr marL="91447" marR="91447" marT="45665" marB="456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93398">
                <a:tc>
                  <a:txBody>
                    <a:bodyPr/>
                    <a:lstStyle/>
                    <a:p>
                      <a:pPr algn="ctr"/>
                      <a:endParaRPr lang="en-US" sz="1100" b="1" dirty="0"/>
                    </a:p>
                  </a:txBody>
                  <a:tcPr marL="91447" marR="91447" marT="45665" marB="45665">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1" dirty="0" err="1" smtClean="0">
                          <a:solidFill>
                            <a:schemeClr val="tx1"/>
                          </a:solidFill>
                        </a:rPr>
                        <a:t>Yossy</a:t>
                      </a:r>
                      <a:r>
                        <a:rPr lang="en-US" sz="1100" b="1" dirty="0" smtClean="0">
                          <a:solidFill>
                            <a:schemeClr val="tx1"/>
                          </a:solidFill>
                        </a:rPr>
                        <a:t> </a:t>
                      </a:r>
                      <a:endParaRPr lang="en-US" sz="1100" b="1" dirty="0">
                        <a:solidFill>
                          <a:schemeClr val="tx1"/>
                        </a:solidFill>
                      </a:endParaRPr>
                    </a:p>
                  </a:txBody>
                  <a:tcPr marL="91447" marR="91447" marT="45665" marB="456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err="1" smtClean="0">
                          <a:solidFill>
                            <a:schemeClr val="tx1"/>
                          </a:solidFill>
                        </a:rPr>
                        <a:t>Radit</a:t>
                      </a:r>
                      <a:endParaRPr lang="en-US" sz="1100" b="1" dirty="0">
                        <a:solidFill>
                          <a:schemeClr val="tx1"/>
                        </a:solidFill>
                      </a:endParaRPr>
                    </a:p>
                  </a:txBody>
                  <a:tcPr marL="91447" marR="91447" marT="45665" marB="456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err="1" smtClean="0">
                          <a:solidFill>
                            <a:schemeClr val="tx1"/>
                          </a:solidFill>
                        </a:rPr>
                        <a:t>Andini</a:t>
                      </a:r>
                      <a:endParaRPr lang="en-US" sz="1100" b="1" dirty="0">
                        <a:solidFill>
                          <a:schemeClr val="tx1"/>
                        </a:solidFill>
                      </a:endParaRPr>
                    </a:p>
                  </a:txBody>
                  <a:tcPr marL="91447" marR="91447" marT="45665" marB="456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63684235"/>
              </p:ext>
            </p:extLst>
          </p:nvPr>
        </p:nvGraphicFramePr>
        <p:xfrm>
          <a:off x="2030693" y="6250103"/>
          <a:ext cx="8763978" cy="258818"/>
        </p:xfrm>
        <a:graphic>
          <a:graphicData uri="http://schemas.openxmlformats.org/drawingml/2006/table">
            <a:tbl>
              <a:tblPr firstRow="1" bandRow="1">
                <a:tableStyleId>{5C22544A-7EE6-4342-B048-85BDC9FD1C3A}</a:tableStyleId>
              </a:tblPr>
              <a:tblGrid>
                <a:gridCol w="2921326"/>
                <a:gridCol w="2921326"/>
                <a:gridCol w="2921326"/>
              </a:tblGrid>
              <a:tr h="258762">
                <a:tc>
                  <a:txBody>
                    <a:bodyPr/>
                    <a:lstStyle/>
                    <a:p>
                      <a:pPr algn="ctr"/>
                      <a:r>
                        <a:rPr lang="en-US" sz="1100" b="1" dirty="0" smtClean="0">
                          <a:solidFill>
                            <a:schemeClr val="tx1"/>
                          </a:solidFill>
                        </a:rPr>
                        <a:t>11.Team</a:t>
                      </a:r>
                      <a:r>
                        <a:rPr lang="en-US" sz="1100" b="1" dirty="0" smtClean="0">
                          <a:solidFill>
                            <a:srgbClr val="000000"/>
                          </a:solidFill>
                        </a:rPr>
                        <a:t> </a:t>
                      </a:r>
                      <a:r>
                        <a:rPr lang="en-US" sz="1100" b="1" dirty="0" err="1" smtClean="0">
                          <a:solidFill>
                            <a:srgbClr val="000000"/>
                          </a:solidFill>
                        </a:rPr>
                        <a:t>Dokumentasi</a:t>
                      </a:r>
                      <a:endParaRPr lang="en-US" sz="1100" b="1" dirty="0">
                        <a:solidFill>
                          <a:srgbClr val="000000"/>
                        </a:solidFill>
                      </a:endParaRPr>
                    </a:p>
                  </a:txBody>
                  <a:tcPr marL="91447" marR="91447" marT="45589" marB="455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err="1" smtClean="0">
                          <a:solidFill>
                            <a:schemeClr val="tx1"/>
                          </a:solidFill>
                        </a:rPr>
                        <a:t>Marcho</a:t>
                      </a:r>
                      <a:endParaRPr lang="en-US" sz="1100" b="1" dirty="0">
                        <a:solidFill>
                          <a:schemeClr val="tx1"/>
                        </a:solidFill>
                      </a:endParaRPr>
                    </a:p>
                  </a:txBody>
                  <a:tcPr marL="91447" marR="91447" marT="45589" marB="455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err="1" smtClean="0">
                          <a:solidFill>
                            <a:schemeClr val="tx1"/>
                          </a:solidFill>
                        </a:rPr>
                        <a:t>Fauzi</a:t>
                      </a:r>
                      <a:endParaRPr lang="en-US" sz="1100" b="1" dirty="0">
                        <a:solidFill>
                          <a:schemeClr val="tx1"/>
                        </a:solidFill>
                      </a:endParaRPr>
                    </a:p>
                  </a:txBody>
                  <a:tcPr marL="91447" marR="91447" marT="45589" marB="455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4039113103"/>
              </p:ext>
            </p:extLst>
          </p:nvPr>
        </p:nvGraphicFramePr>
        <p:xfrm>
          <a:off x="2030679" y="2287166"/>
          <a:ext cx="8758696" cy="990600"/>
        </p:xfrm>
        <a:graphic>
          <a:graphicData uri="http://schemas.openxmlformats.org/drawingml/2006/table">
            <a:tbl>
              <a:tblPr firstRow="1" bandRow="1">
                <a:tableStyleId>{5C22544A-7EE6-4342-B048-85BDC9FD1C3A}</a:tableStyleId>
              </a:tblPr>
              <a:tblGrid>
                <a:gridCol w="2189674"/>
                <a:gridCol w="2189674"/>
                <a:gridCol w="2189674"/>
                <a:gridCol w="2189674"/>
              </a:tblGrid>
              <a:tr h="22176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solidFill>
                            <a:schemeClr val="tx1"/>
                          </a:solidFill>
                        </a:rPr>
                        <a:t>7.Tean </a:t>
                      </a:r>
                      <a:r>
                        <a:rPr lang="en-US" sz="1100" dirty="0" err="1" smtClean="0">
                          <a:solidFill>
                            <a:schemeClr val="tx1"/>
                          </a:solidFill>
                        </a:rPr>
                        <a:t>Damkar</a:t>
                      </a:r>
                      <a:endParaRPr lang="en-US" sz="11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solidFill>
                            <a:schemeClr val="tx1"/>
                          </a:solidFill>
                        </a:rPr>
                        <a:t>Tri</a:t>
                      </a:r>
                      <a:r>
                        <a:rPr lang="en-US" sz="1100" baseline="0" dirty="0" smtClean="0">
                          <a:solidFill>
                            <a:schemeClr val="tx1"/>
                          </a:solidFill>
                        </a:rPr>
                        <a:t> </a:t>
                      </a:r>
                      <a:r>
                        <a:rPr lang="en-US" sz="1100" baseline="0" dirty="0" err="1" smtClean="0">
                          <a:solidFill>
                            <a:schemeClr val="tx1"/>
                          </a:solidFill>
                        </a:rPr>
                        <a:t>budiaji</a:t>
                      </a:r>
                      <a:r>
                        <a:rPr lang="en-US" sz="1100" baseline="0" dirty="0" smtClean="0">
                          <a:solidFill>
                            <a:schemeClr val="tx1"/>
                          </a:solidFill>
                        </a:rPr>
                        <a:t> (leader)</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1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3078">
                <a:tc>
                  <a:txBody>
                    <a:bodyPr/>
                    <a:lstStyle/>
                    <a:p>
                      <a:endParaRPr lang="en-US" dirty="0">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dirty="0" err="1" smtClean="0">
                          <a:solidFill>
                            <a:schemeClr val="tx1"/>
                          </a:solidFill>
                        </a:rPr>
                        <a:t>Edi</a:t>
                      </a:r>
                      <a:r>
                        <a:rPr lang="en-US" sz="1100" baseline="0" dirty="0" err="1" smtClean="0">
                          <a:solidFill>
                            <a:schemeClr val="tx1"/>
                          </a:solidFill>
                        </a:rPr>
                        <a:t>.S</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err="1" smtClean="0">
                          <a:solidFill>
                            <a:schemeClr val="tx1"/>
                          </a:solidFill>
                        </a:rPr>
                        <a:t>Mart.S</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err="1" smtClean="0">
                          <a:solidFill>
                            <a:schemeClr val="tx1"/>
                          </a:solidFill>
                        </a:rPr>
                        <a:t>Sri.M</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3078">
                <a:tc>
                  <a:txBody>
                    <a:bodyPr/>
                    <a:lstStyle/>
                    <a:p>
                      <a:endParaRPr lang="en-US" dirty="0">
                        <a:ln>
                          <a:solidFill>
                            <a:schemeClr val="bg1"/>
                          </a:solidFill>
                        </a:ln>
                        <a:solidFill>
                          <a:schemeClr val="bg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dirty="0" err="1" smtClean="0">
                          <a:solidFill>
                            <a:schemeClr val="tx1"/>
                          </a:solidFill>
                        </a:rPr>
                        <a:t>F.Ginting</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err="1" smtClean="0">
                          <a:solidFill>
                            <a:schemeClr val="tx1"/>
                          </a:solidFill>
                        </a:rPr>
                        <a:t>Agil</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err="1" smtClean="0">
                          <a:solidFill>
                            <a:schemeClr val="tx1"/>
                          </a:solidFill>
                        </a:rPr>
                        <a:t>Lukzer</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01082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1302777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G_20180312_1450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88" y="130341"/>
            <a:ext cx="4501469" cy="292161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IMG_20180312_1449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7" y="3194463"/>
            <a:ext cx="4501469" cy="3325503"/>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IMG_20180312_1501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9020" y="130341"/>
            <a:ext cx="6512544" cy="638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1363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0648" y="240980"/>
            <a:ext cx="10438411" cy="5632311"/>
          </a:xfrm>
          <a:prstGeom prst="rect">
            <a:avLst/>
          </a:prstGeom>
        </p:spPr>
        <p:txBody>
          <a:bodyPr wrap="square">
            <a:spAutoFit/>
          </a:bodyPr>
          <a:lstStyle/>
          <a:p>
            <a:pPr algn="ctr"/>
            <a:r>
              <a:rPr lang="id-ID" sz="3600" b="1" dirty="0">
                <a:latin typeface="Arial Black" pitchFamily="34" charset="0"/>
              </a:rPr>
              <a:t>SUSUNAN TEAM KEADAAN DARURAT</a:t>
            </a:r>
            <a:endParaRPr lang="en-US" sz="3600" dirty="0">
              <a:latin typeface="Arial Black" pitchFamily="34" charset="0"/>
            </a:endParaRPr>
          </a:p>
          <a:p>
            <a:pPr algn="ctr"/>
            <a:r>
              <a:rPr lang="id-ID" sz="3600" b="1" dirty="0">
                <a:latin typeface="Arial Black" pitchFamily="34" charset="0"/>
              </a:rPr>
              <a:t>1PARK AVENUE</a:t>
            </a:r>
            <a:endParaRPr lang="en-US" sz="3600" dirty="0">
              <a:latin typeface="Arial Black" pitchFamily="34" charset="0"/>
            </a:endParaRPr>
          </a:p>
          <a:p>
            <a:r>
              <a:rPr lang="id-ID" b="1" dirty="0"/>
              <a:t>I.     Komando Darurat</a:t>
            </a:r>
            <a:endParaRPr lang="en-US" dirty="0"/>
          </a:p>
          <a:p>
            <a:r>
              <a:rPr lang="id-ID" dirty="0"/>
              <a:t>        </a:t>
            </a:r>
            <a:r>
              <a:rPr lang="id-ID" b="1" dirty="0"/>
              <a:t>- Pro</a:t>
            </a:r>
            <a:r>
              <a:rPr lang="en-US" b="1" dirty="0"/>
              <a:t>p</a:t>
            </a:r>
            <a:r>
              <a:rPr lang="id-ID" b="1" dirty="0"/>
              <a:t>erty Manager</a:t>
            </a:r>
            <a:endParaRPr lang="en-US" dirty="0"/>
          </a:p>
          <a:p>
            <a:r>
              <a:rPr lang="id-ID" b="1" dirty="0"/>
              <a:t>II.     Wakil Komando Darurat</a:t>
            </a:r>
            <a:endParaRPr lang="en-US" dirty="0"/>
          </a:p>
          <a:p>
            <a:r>
              <a:rPr lang="id-ID" dirty="0"/>
              <a:t>         1.   Chief Security</a:t>
            </a:r>
            <a:endParaRPr lang="en-US" dirty="0"/>
          </a:p>
          <a:p>
            <a:r>
              <a:rPr lang="id-ID" dirty="0"/>
              <a:t>         2.   Chief Engineering</a:t>
            </a:r>
            <a:endParaRPr lang="en-US" dirty="0"/>
          </a:p>
          <a:p>
            <a:r>
              <a:rPr lang="id-ID" dirty="0"/>
              <a:t>         3.   Chief Housekeeping</a:t>
            </a:r>
            <a:endParaRPr lang="en-US" dirty="0"/>
          </a:p>
          <a:p>
            <a:r>
              <a:rPr lang="id-ID" dirty="0"/>
              <a:t>         4.   Chief GA</a:t>
            </a:r>
            <a:endParaRPr lang="en-US" dirty="0"/>
          </a:p>
          <a:p>
            <a:r>
              <a:rPr lang="id-ID" dirty="0"/>
              <a:t>         5.   Chief Tenan</a:t>
            </a:r>
            <a:r>
              <a:rPr lang="en-US" dirty="0"/>
              <a:t>t</a:t>
            </a:r>
            <a:r>
              <a:rPr lang="id-ID" dirty="0"/>
              <a:t> Relation</a:t>
            </a:r>
            <a:endParaRPr lang="en-US" dirty="0"/>
          </a:p>
          <a:p>
            <a:r>
              <a:rPr lang="id-ID" b="1" dirty="0"/>
              <a:t>III.     Peran Keadaan Darurat</a:t>
            </a:r>
            <a:endParaRPr lang="en-US" dirty="0"/>
          </a:p>
          <a:p>
            <a:r>
              <a:rPr lang="id-ID" dirty="0"/>
              <a:t>          1.   Petugas Ruang Control / Security atau Engenering</a:t>
            </a:r>
            <a:endParaRPr lang="en-US" dirty="0"/>
          </a:p>
          <a:p>
            <a:r>
              <a:rPr lang="id-ID" dirty="0"/>
              <a:t>          2.   Petugas Security Posko Supervisor</a:t>
            </a:r>
            <a:endParaRPr lang="en-US" dirty="0"/>
          </a:p>
          <a:p>
            <a:r>
              <a:rPr lang="id-ID" dirty="0"/>
              <a:t>          3.   Petugas Eng</a:t>
            </a:r>
            <a:r>
              <a:rPr lang="en-US" dirty="0"/>
              <a:t>i</a:t>
            </a:r>
            <a:r>
              <a:rPr lang="id-ID" dirty="0"/>
              <a:t>n</a:t>
            </a:r>
            <a:r>
              <a:rPr lang="en-US" dirty="0"/>
              <a:t>e</a:t>
            </a:r>
            <a:r>
              <a:rPr lang="id-ID" dirty="0"/>
              <a:t>ering (shift)</a:t>
            </a:r>
            <a:endParaRPr lang="en-US" dirty="0"/>
          </a:p>
          <a:p>
            <a:r>
              <a:rPr lang="id-ID" b="1" dirty="0"/>
              <a:t>IV.     Team P3K / HSE</a:t>
            </a:r>
            <a:endParaRPr lang="en-US" dirty="0"/>
          </a:p>
          <a:p>
            <a:r>
              <a:rPr lang="id-ID" dirty="0"/>
              <a:t>           1.   Su</a:t>
            </a:r>
            <a:r>
              <a:rPr lang="en-US" dirty="0"/>
              <a:t>p</a:t>
            </a:r>
            <a:r>
              <a:rPr lang="id-ID" dirty="0"/>
              <a:t>ervisor HK</a:t>
            </a:r>
            <a:endParaRPr lang="en-US" dirty="0"/>
          </a:p>
          <a:p>
            <a:r>
              <a:rPr lang="id-ID" dirty="0"/>
              <a:t>           2.   Senior HK</a:t>
            </a:r>
            <a:endParaRPr lang="en-US" dirty="0"/>
          </a:p>
          <a:p>
            <a:r>
              <a:rPr lang="id-ID" dirty="0"/>
              <a:t>           3.   </a:t>
            </a:r>
            <a:r>
              <a:rPr lang="id-ID" dirty="0" smtClean="0"/>
              <a:t>Security</a:t>
            </a:r>
            <a:endParaRPr lang="en-US" dirty="0"/>
          </a:p>
        </p:txBody>
      </p:sp>
    </p:spTree>
    <p:extLst>
      <p:ext uri="{BB962C8B-B14F-4D97-AF65-F5344CB8AC3E}">
        <p14:creationId xmlns:p14="http://schemas.microsoft.com/office/powerpoint/2010/main" val="42618245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4389" y="612845"/>
            <a:ext cx="11376561" cy="5632311"/>
          </a:xfrm>
          <a:prstGeom prst="rect">
            <a:avLst/>
          </a:prstGeom>
        </p:spPr>
        <p:txBody>
          <a:bodyPr wrap="square">
            <a:spAutoFit/>
          </a:bodyPr>
          <a:lstStyle/>
          <a:p>
            <a:r>
              <a:rPr lang="id-ID" b="1" dirty="0"/>
              <a:t>V.     Team Evakuasi</a:t>
            </a:r>
            <a:endParaRPr lang="en-US" dirty="0"/>
          </a:p>
          <a:p>
            <a:pPr marL="285750" lvl="0" indent="-285750">
              <a:buFont typeface="Wingdings" pitchFamily="2" charset="2"/>
              <a:buChar char="Ø"/>
            </a:pPr>
            <a:r>
              <a:rPr lang="id-ID" dirty="0"/>
              <a:t>FO dan DFO (PRT) setiap lantai atau yang ditunjuk</a:t>
            </a:r>
            <a:endParaRPr lang="en-US" dirty="0"/>
          </a:p>
          <a:p>
            <a:pPr marL="285750" lvl="0" indent="-285750">
              <a:buFont typeface="Wingdings" pitchFamily="2" charset="2"/>
              <a:buChar char="Ø"/>
            </a:pPr>
            <a:r>
              <a:rPr lang="id-ID" dirty="0"/>
              <a:t>Petugas gondola Tower </a:t>
            </a:r>
            <a:r>
              <a:rPr lang="en-US" dirty="0"/>
              <a:t>(</a:t>
            </a:r>
            <a:r>
              <a:rPr lang="en-US" dirty="0" err="1"/>
              <a:t>Royal,Queen,King</a:t>
            </a:r>
            <a:r>
              <a:rPr lang="en-US" dirty="0"/>
              <a:t>)</a:t>
            </a:r>
          </a:p>
          <a:p>
            <a:pPr marL="285750" lvl="0" indent="-285750">
              <a:buFont typeface="Wingdings" pitchFamily="2" charset="2"/>
              <a:buChar char="Ø"/>
            </a:pPr>
            <a:r>
              <a:rPr lang="id-ID" dirty="0"/>
              <a:t>Petugas Eng</a:t>
            </a:r>
            <a:r>
              <a:rPr lang="en-US" dirty="0"/>
              <a:t>i</a:t>
            </a:r>
            <a:r>
              <a:rPr lang="id-ID" dirty="0"/>
              <a:t>n</a:t>
            </a:r>
            <a:r>
              <a:rPr lang="en-US" dirty="0"/>
              <a:t>e</a:t>
            </a:r>
            <a:r>
              <a:rPr lang="id-ID" dirty="0"/>
              <a:t>ering</a:t>
            </a:r>
            <a:endParaRPr lang="en-US" dirty="0"/>
          </a:p>
          <a:p>
            <a:pPr marL="285750" lvl="0" indent="-285750">
              <a:buFont typeface="Wingdings" pitchFamily="2" charset="2"/>
              <a:buChar char="Ø"/>
            </a:pPr>
            <a:r>
              <a:rPr lang="id-ID" dirty="0"/>
              <a:t>Petugas Security pos Drop off ,Pos 1,Pos 2,Pos 3,( jatayu ) B</a:t>
            </a:r>
            <a:r>
              <a:rPr lang="en-US" dirty="0" err="1"/>
              <a:t>asement</a:t>
            </a:r>
            <a:r>
              <a:rPr lang="en-US" dirty="0"/>
              <a:t> </a:t>
            </a:r>
            <a:r>
              <a:rPr lang="id-ID" dirty="0"/>
              <a:t>1 </a:t>
            </a:r>
            <a:r>
              <a:rPr lang="en-US" dirty="0" err="1"/>
              <a:t>sampai</a:t>
            </a:r>
            <a:r>
              <a:rPr lang="en-US" dirty="0"/>
              <a:t> </a:t>
            </a:r>
            <a:r>
              <a:rPr lang="en-US" dirty="0" err="1"/>
              <a:t>dengan</a:t>
            </a:r>
            <a:r>
              <a:rPr lang="en-US" dirty="0"/>
              <a:t> </a:t>
            </a:r>
            <a:r>
              <a:rPr lang="id-ID" dirty="0"/>
              <a:t> B</a:t>
            </a:r>
            <a:r>
              <a:rPr lang="en-US" dirty="0" err="1"/>
              <a:t>asement</a:t>
            </a:r>
            <a:r>
              <a:rPr lang="en-US" dirty="0"/>
              <a:t> </a:t>
            </a:r>
            <a:r>
              <a:rPr lang="id-ID" dirty="0"/>
              <a:t>4</a:t>
            </a:r>
            <a:endParaRPr lang="en-US" dirty="0"/>
          </a:p>
          <a:p>
            <a:pPr marL="285750" lvl="0" indent="-285750">
              <a:buFont typeface="Wingdings" pitchFamily="2" charset="2"/>
              <a:buChar char="Ø"/>
            </a:pPr>
            <a:r>
              <a:rPr lang="id-ID" dirty="0"/>
              <a:t>Petugas Housekee</a:t>
            </a:r>
            <a:r>
              <a:rPr lang="en-US" dirty="0"/>
              <a:t>p</a:t>
            </a:r>
            <a:r>
              <a:rPr lang="id-ID" dirty="0"/>
              <a:t>ing  pria dimasing-masing lantai Tower </a:t>
            </a:r>
            <a:endParaRPr lang="en-US" dirty="0"/>
          </a:p>
          <a:p>
            <a:pPr marL="285750" lvl="0" indent="-285750">
              <a:buFont typeface="Wingdings" pitchFamily="2" charset="2"/>
              <a:buChar char="Ø"/>
            </a:pPr>
            <a:r>
              <a:rPr lang="id-ID" dirty="0"/>
              <a:t>Royal, Queen, King, Hamilton</a:t>
            </a:r>
            <a:endParaRPr lang="en-US" dirty="0"/>
          </a:p>
          <a:p>
            <a:r>
              <a:rPr lang="id-ID" b="1" dirty="0"/>
              <a:t>VI.     Team P3K</a:t>
            </a:r>
            <a:endParaRPr lang="en-US" dirty="0"/>
          </a:p>
          <a:p>
            <a:pPr marL="285750" lvl="0" indent="-285750">
              <a:buFont typeface="Wingdings" pitchFamily="2" charset="2"/>
              <a:buChar char="Ø"/>
            </a:pPr>
            <a:r>
              <a:rPr lang="id-ID" dirty="0"/>
              <a:t>Membentuk Pos P3K</a:t>
            </a:r>
            <a:endParaRPr lang="en-US" dirty="0"/>
          </a:p>
          <a:p>
            <a:pPr marL="285750" lvl="0" indent="-285750">
              <a:buFont typeface="Wingdings" pitchFamily="2" charset="2"/>
              <a:buChar char="Ø"/>
            </a:pPr>
            <a:r>
              <a:rPr lang="id-ID" dirty="0"/>
              <a:t>Memberikan pertolongan pertama terhadap kecelakaan evakuasi</a:t>
            </a:r>
            <a:endParaRPr lang="en-US" dirty="0"/>
          </a:p>
          <a:p>
            <a:pPr marL="285750" lvl="0" indent="-285750">
              <a:buFont typeface="Wingdings" pitchFamily="2" charset="2"/>
              <a:buChar char="Ø"/>
            </a:pPr>
            <a:r>
              <a:rPr lang="id-ID" dirty="0"/>
              <a:t>Mengingatkan petugas Concierge untuk menghubungi rumah </a:t>
            </a:r>
            <a:r>
              <a:rPr lang="en-US" dirty="0"/>
              <a:t>     </a:t>
            </a:r>
            <a:r>
              <a:rPr lang="id-ID" dirty="0"/>
              <a:t>sakit jika tim dokter belum datang</a:t>
            </a:r>
            <a:endParaRPr lang="en-US" dirty="0"/>
          </a:p>
          <a:p>
            <a:pPr marL="285750" lvl="0" indent="-285750">
              <a:buFont typeface="Wingdings" pitchFamily="2" charset="2"/>
              <a:buChar char="Ø"/>
            </a:pPr>
            <a:r>
              <a:rPr lang="id-ID" dirty="0"/>
              <a:t>Membantu team dokter menyiapkan peralatan dalam proses pertolongan pertama</a:t>
            </a:r>
            <a:endParaRPr lang="en-US" dirty="0"/>
          </a:p>
          <a:p>
            <a:pPr marL="285750" lvl="0" indent="-285750">
              <a:buFont typeface="Wingdings" pitchFamily="2" charset="2"/>
              <a:buChar char="Ø"/>
            </a:pPr>
            <a:r>
              <a:rPr lang="id-ID" dirty="0"/>
              <a:t>Menjemput / Menyisir lantai-lantai untuk membawa karyawan/tenant yang tidak dapat melakukan evakuasi dengan menggunakan lift Emergency                          </a:t>
            </a:r>
            <a:endParaRPr lang="en-US" dirty="0"/>
          </a:p>
          <a:p>
            <a:pPr marL="285750" lvl="0" indent="-285750">
              <a:buFont typeface="Wingdings" pitchFamily="2" charset="2"/>
              <a:buChar char="Ø"/>
            </a:pPr>
            <a:r>
              <a:rPr lang="id-ID" dirty="0"/>
              <a:t>Menyiapkan Obat-obatan,Tandu,Kendaraan ( bila perlu </a:t>
            </a:r>
            <a:r>
              <a:rPr lang="id-ID" dirty="0" smtClean="0"/>
              <a:t>)</a:t>
            </a:r>
            <a:endParaRPr lang="en-US" dirty="0" smtClean="0"/>
          </a:p>
          <a:p>
            <a:r>
              <a:rPr lang="id-ID" b="1" dirty="0"/>
              <a:t>VII.     Team Evakuasi</a:t>
            </a:r>
            <a:endParaRPr lang="en-US" dirty="0"/>
          </a:p>
          <a:p>
            <a:r>
              <a:rPr lang="id-ID" b="1" dirty="0"/>
              <a:t>a.   FO &amp; DFO</a:t>
            </a:r>
            <a:endParaRPr lang="en-US" dirty="0"/>
          </a:p>
          <a:p>
            <a:r>
              <a:rPr lang="id-ID" dirty="0"/>
              <a:t>      Menjalankan tugas-tugas sesuai dengan prosedur tugas FO </a:t>
            </a:r>
            <a:r>
              <a:rPr lang="en-US" dirty="0"/>
              <a:t>  </a:t>
            </a:r>
          </a:p>
          <a:p>
            <a:r>
              <a:rPr lang="en-US" dirty="0"/>
              <a:t>      </a:t>
            </a:r>
            <a:r>
              <a:rPr lang="id-ID" dirty="0"/>
              <a:t>&amp; DF</a:t>
            </a:r>
            <a:r>
              <a:rPr lang="en-US" dirty="0"/>
              <a:t>O </a:t>
            </a:r>
            <a:r>
              <a:rPr lang="id-ID" dirty="0"/>
              <a:t>yang telah dibagikan</a:t>
            </a:r>
            <a:endParaRPr lang="en-US" dirty="0"/>
          </a:p>
          <a:p>
            <a:pPr lvl="0"/>
            <a:endParaRPr lang="en-US" dirty="0"/>
          </a:p>
        </p:txBody>
      </p:sp>
    </p:spTree>
    <p:extLst>
      <p:ext uri="{BB962C8B-B14F-4D97-AF65-F5344CB8AC3E}">
        <p14:creationId xmlns:p14="http://schemas.microsoft.com/office/powerpoint/2010/main" val="28075140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8130" y="252166"/>
            <a:ext cx="11614067" cy="5909310"/>
          </a:xfrm>
          <a:prstGeom prst="rect">
            <a:avLst/>
          </a:prstGeom>
        </p:spPr>
        <p:txBody>
          <a:bodyPr wrap="square">
            <a:spAutoFit/>
          </a:bodyPr>
          <a:lstStyle/>
          <a:p>
            <a:r>
              <a:rPr lang="id-ID" b="1" dirty="0"/>
              <a:t>b.   Petugas Gondola</a:t>
            </a:r>
            <a:endParaRPr lang="en-US" dirty="0"/>
          </a:p>
          <a:p>
            <a:r>
              <a:rPr lang="id-ID" dirty="0"/>
              <a:t> </a:t>
            </a:r>
            <a:r>
              <a:rPr lang="id-ID" dirty="0" smtClean="0"/>
              <a:t>setelah </a:t>
            </a:r>
            <a:r>
              <a:rPr lang="id-ID" dirty="0"/>
              <a:t>mengatahui gedung dalam keadaan darurat,segera memarkir gondola dan mematikan power ke Gondola kemudian menjalankan fungsi sebagai team evakuasi yaitu dengan menyisir setiap lantai dari atas s</a:t>
            </a:r>
            <a:r>
              <a:rPr lang="en-US" dirty="0" err="1"/>
              <a:t>ampai</a:t>
            </a:r>
            <a:r>
              <a:rPr lang="en-US" dirty="0"/>
              <a:t> </a:t>
            </a:r>
            <a:r>
              <a:rPr lang="en-US" dirty="0" err="1"/>
              <a:t>dengan</a:t>
            </a:r>
            <a:r>
              <a:rPr lang="en-US" dirty="0"/>
              <a:t> </a:t>
            </a:r>
            <a:r>
              <a:rPr lang="id-ID" dirty="0"/>
              <a:t>grand floor dan meberikan informasi penghuni bahwa setiap lantai telah kosong,jika masih ditemukan ada tenant yang belum turun agar dicatat dan tetap diperintahkan untuk turun / evakuasi dan setelah samai dilantai 1 grandfloor segera melaporkan hasil penyisiran ke Komando </a:t>
            </a:r>
            <a:r>
              <a:rPr lang="id-ID" dirty="0" smtClean="0"/>
              <a:t>Darurat</a:t>
            </a:r>
            <a:endParaRPr lang="en-US" dirty="0" smtClean="0"/>
          </a:p>
          <a:p>
            <a:r>
              <a:rPr lang="id-ID" b="1" dirty="0"/>
              <a:t>c.  Petugas Security</a:t>
            </a:r>
            <a:endParaRPr lang="en-US" dirty="0"/>
          </a:p>
          <a:p>
            <a:r>
              <a:rPr lang="en-US" dirty="0"/>
              <a:t>     </a:t>
            </a:r>
            <a:r>
              <a:rPr lang="id-ID" dirty="0"/>
              <a:t>Drop Off / Pos 1 dan Pos 2 / Parkir Luar B1</a:t>
            </a:r>
            <a:endParaRPr lang="en-US" dirty="0"/>
          </a:p>
          <a:p>
            <a:pPr marL="285750" indent="-285750">
              <a:buFont typeface="Wingdings" pitchFamily="2" charset="2"/>
              <a:buChar char="Ø"/>
            </a:pPr>
            <a:r>
              <a:rPr lang="id-ID" dirty="0" smtClean="0"/>
              <a:t>Mengarahkan </a:t>
            </a:r>
            <a:r>
              <a:rPr lang="id-ID" dirty="0"/>
              <a:t>tamu/tenant yang berada di Lobby King/Hamilton </a:t>
            </a:r>
            <a:endParaRPr lang="en-US" dirty="0"/>
          </a:p>
          <a:p>
            <a:r>
              <a:rPr lang="en-US" dirty="0"/>
              <a:t>       </a:t>
            </a:r>
            <a:r>
              <a:rPr lang="id-ID" dirty="0"/>
              <a:t>untuk menuju ketempat Assembly</a:t>
            </a:r>
            <a:endParaRPr lang="en-US" dirty="0"/>
          </a:p>
          <a:p>
            <a:r>
              <a:rPr lang="id-ID" dirty="0"/>
              <a:t> </a:t>
            </a:r>
            <a:r>
              <a:rPr lang="en-US" dirty="0"/>
              <a:t>  </a:t>
            </a:r>
            <a:r>
              <a:rPr lang="id-ID" dirty="0"/>
              <a:t> </a:t>
            </a:r>
            <a:r>
              <a:rPr lang="en-US" dirty="0" smtClean="0"/>
              <a:t>   </a:t>
            </a:r>
            <a:r>
              <a:rPr lang="id-ID" dirty="0" smtClean="0"/>
              <a:t>Point </a:t>
            </a:r>
            <a:r>
              <a:rPr lang="id-ID" dirty="0"/>
              <a:t>Zona 1/Pos 1 </a:t>
            </a:r>
            <a:endParaRPr lang="en-US" dirty="0"/>
          </a:p>
          <a:p>
            <a:pPr marL="285750" lvl="0" indent="-285750">
              <a:buFont typeface="Wingdings" pitchFamily="2" charset="2"/>
              <a:buChar char="Ø"/>
            </a:pPr>
            <a:r>
              <a:rPr lang="id-ID" dirty="0"/>
              <a:t>Mengarahkan semua tamu/tenant (penghuni) dari lantai B1 sampai B4 serta Concierge untuk menuju Assembly Poin Zona 1/Pos 1</a:t>
            </a:r>
            <a:endParaRPr lang="en-US" dirty="0"/>
          </a:p>
          <a:p>
            <a:pPr marL="342900" lvl="0" indent="-342900">
              <a:buFont typeface="Wingdings" pitchFamily="2" charset="2"/>
              <a:buChar char="Ø"/>
            </a:pPr>
            <a:r>
              <a:rPr lang="id-ID" dirty="0"/>
              <a:t>Melarang tamu/tenant yang akan naik ( memasuki area Apartement ) serta melarang motor keluar area parkir</a:t>
            </a:r>
            <a:endParaRPr lang="en-US" dirty="0"/>
          </a:p>
          <a:p>
            <a:pPr marL="342900" lvl="0" indent="-342900">
              <a:buFont typeface="Wingdings" pitchFamily="2" charset="2"/>
              <a:buChar char="Ø"/>
            </a:pPr>
            <a:r>
              <a:rPr lang="id-ID" dirty="0"/>
              <a:t>Menginformasikan kepada petugas Eng</a:t>
            </a:r>
            <a:r>
              <a:rPr lang="en-US" dirty="0"/>
              <a:t>i</a:t>
            </a:r>
            <a:r>
              <a:rPr lang="id-ID" dirty="0"/>
              <a:t>n</a:t>
            </a:r>
            <a:r>
              <a:rPr lang="en-US" dirty="0"/>
              <a:t>e</a:t>
            </a:r>
            <a:r>
              <a:rPr lang="id-ID" dirty="0"/>
              <a:t>ering jika ada lift yang macet</a:t>
            </a:r>
            <a:endParaRPr lang="en-US" dirty="0"/>
          </a:p>
          <a:p>
            <a:pPr marL="342900" lvl="0" indent="-342900">
              <a:buFont typeface="Wingdings" pitchFamily="2" charset="2"/>
              <a:buChar char="Ø"/>
            </a:pPr>
            <a:r>
              <a:rPr lang="id-ID" dirty="0"/>
              <a:t>Mengarahkan penghuni Tower Royal,Queen,King dan Hamilton untuk menuju Assembly Point </a:t>
            </a:r>
            <a:endParaRPr lang="en-US" dirty="0"/>
          </a:p>
          <a:p>
            <a:pPr marL="342900" lvl="0" indent="-342900">
              <a:buFont typeface="Wingdings" pitchFamily="2" charset="2"/>
              <a:buChar char="Ø"/>
            </a:pPr>
            <a:r>
              <a:rPr lang="id-ID" dirty="0"/>
              <a:t>Membuka Full pintu 2 GF dan Pintu kecil Pos 1 untuk jalur evakuasi</a:t>
            </a:r>
            <a:endParaRPr lang="en-US" dirty="0"/>
          </a:p>
          <a:p>
            <a:pPr marL="342900" lvl="0" indent="-342900">
              <a:buFont typeface="Wingdings" pitchFamily="2" charset="2"/>
              <a:buChar char="Ø"/>
            </a:pPr>
            <a:r>
              <a:rPr lang="id-ID" dirty="0"/>
              <a:t>Melarang kendaraan mobil/motor yang masuk maupun yang keluar area 1Park Avenue</a:t>
            </a:r>
            <a:endParaRPr lang="en-US" dirty="0"/>
          </a:p>
          <a:p>
            <a:pPr marL="342900" lvl="0" indent="-342900">
              <a:buFont typeface="Wingdings" pitchFamily="2" charset="2"/>
              <a:buChar char="Ø"/>
            </a:pPr>
            <a:r>
              <a:rPr lang="id-ID" dirty="0"/>
              <a:t>Memeriksa kendaraan dan menunjukan STNK setelah keadaan kembali normal pada saat kendaraan meninggalkan area parkir 1 Park Avenue.</a:t>
            </a:r>
            <a:endParaRPr lang="en-US" dirty="0"/>
          </a:p>
          <a:p>
            <a:endParaRPr lang="en-US" dirty="0"/>
          </a:p>
        </p:txBody>
      </p:sp>
    </p:spTree>
    <p:extLst>
      <p:ext uri="{BB962C8B-B14F-4D97-AF65-F5344CB8AC3E}">
        <p14:creationId xmlns:p14="http://schemas.microsoft.com/office/powerpoint/2010/main" val="9367404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6259" y="185195"/>
            <a:ext cx="11649693" cy="6463308"/>
          </a:xfrm>
          <a:prstGeom prst="rect">
            <a:avLst/>
          </a:prstGeom>
        </p:spPr>
        <p:txBody>
          <a:bodyPr wrap="square">
            <a:spAutoFit/>
          </a:bodyPr>
          <a:lstStyle/>
          <a:p>
            <a:r>
              <a:rPr lang="id-ID" b="1" dirty="0"/>
              <a:t>VIII.     Team pemadam/Team Penyisir Bom ( bila ada intruksi )</a:t>
            </a:r>
            <a:endParaRPr lang="en-US" dirty="0"/>
          </a:p>
          <a:p>
            <a:pPr marL="342900" lvl="0" indent="-342900">
              <a:buFont typeface="+mj-lt"/>
              <a:buAutoNum type="arabicPeriod"/>
            </a:pPr>
            <a:r>
              <a:rPr lang="id-ID" dirty="0" smtClean="0"/>
              <a:t>Petugas </a:t>
            </a:r>
            <a:r>
              <a:rPr lang="id-ID" dirty="0"/>
              <a:t>Patroli Aman</a:t>
            </a:r>
            <a:r>
              <a:rPr lang="en-US" dirty="0"/>
              <a:t>o</a:t>
            </a:r>
            <a:r>
              <a:rPr lang="id-ID" dirty="0"/>
              <a:t>                                                                                                                                            </a:t>
            </a:r>
            <a:endParaRPr lang="en-US" dirty="0"/>
          </a:p>
          <a:p>
            <a:pPr marL="342900" lvl="0" indent="-342900">
              <a:buFont typeface="+mj-lt"/>
              <a:buAutoNum type="arabicPeriod"/>
            </a:pPr>
            <a:r>
              <a:rPr lang="id-ID" dirty="0"/>
              <a:t>Petugas Eng</a:t>
            </a:r>
            <a:r>
              <a:rPr lang="en-US" dirty="0"/>
              <a:t>i</a:t>
            </a:r>
            <a:r>
              <a:rPr lang="id-ID" dirty="0"/>
              <a:t>n</a:t>
            </a:r>
            <a:r>
              <a:rPr lang="en-US" dirty="0"/>
              <a:t>e</a:t>
            </a:r>
            <a:r>
              <a:rPr lang="id-ID" dirty="0"/>
              <a:t>ering shift /petugas tehnisi</a:t>
            </a:r>
            <a:endParaRPr lang="en-US" dirty="0"/>
          </a:p>
          <a:p>
            <a:pPr marL="342900" lvl="0" indent="-342900">
              <a:buFont typeface="+mj-lt"/>
              <a:buAutoNum type="arabicPeriod"/>
            </a:pPr>
            <a:r>
              <a:rPr lang="id-ID" dirty="0"/>
              <a:t>Supervisor / Senior Securit                                                                                                                                          </a:t>
            </a:r>
            <a:endParaRPr lang="en-US" dirty="0"/>
          </a:p>
          <a:p>
            <a:pPr marL="342900" lvl="0" indent="-342900">
              <a:buFont typeface="+mj-lt"/>
              <a:buAutoNum type="arabicPeriod"/>
            </a:pPr>
            <a:r>
              <a:rPr lang="id-ID" dirty="0"/>
              <a:t>Supervisor / Senior Housekeeping indoor dan outdoor</a:t>
            </a:r>
            <a:endParaRPr lang="en-US" dirty="0"/>
          </a:p>
          <a:p>
            <a:r>
              <a:rPr lang="id-ID" b="1" dirty="0"/>
              <a:t>IX.     Team Keamanan di tempat kumpul Assembly Point</a:t>
            </a:r>
            <a:endParaRPr lang="en-US" dirty="0"/>
          </a:p>
          <a:p>
            <a:pPr marL="342900" lvl="0" indent="-342900">
              <a:buFont typeface="+mj-lt"/>
              <a:buAutoNum type="arabicPeriod"/>
            </a:pPr>
            <a:r>
              <a:rPr lang="id-ID" dirty="0"/>
              <a:t>Petugas Security pos 1 zona 1                                                                                                                               </a:t>
            </a:r>
            <a:endParaRPr lang="en-US" dirty="0"/>
          </a:p>
          <a:p>
            <a:pPr marL="342900" lvl="0" indent="-342900">
              <a:buFont typeface="+mj-lt"/>
              <a:buAutoNum type="arabicPeriod"/>
            </a:pPr>
            <a:r>
              <a:rPr lang="id-ID" dirty="0"/>
              <a:t>Petugas Security pos 2 zona 2                                                                                                                     </a:t>
            </a:r>
            <a:endParaRPr lang="en-US" dirty="0"/>
          </a:p>
          <a:p>
            <a:pPr marL="342900" lvl="0" indent="-342900">
              <a:buFont typeface="+mj-lt"/>
              <a:buAutoNum type="arabicPeriod"/>
            </a:pPr>
            <a:r>
              <a:rPr lang="id-ID" dirty="0"/>
              <a:t>Petugas drop off zona 1 </a:t>
            </a:r>
            <a:endParaRPr lang="en-US" dirty="0"/>
          </a:p>
          <a:p>
            <a:pPr marL="342900" lvl="0" indent="-342900">
              <a:buFont typeface="+mj-lt"/>
              <a:buAutoNum type="arabicPeriod"/>
            </a:pPr>
            <a:r>
              <a:rPr lang="id-ID" dirty="0"/>
              <a:t>Petugas drop off zona 2</a:t>
            </a:r>
            <a:endParaRPr lang="en-US" dirty="0"/>
          </a:p>
          <a:p>
            <a:pPr marL="342900" lvl="0" indent="-342900">
              <a:buFont typeface="+mj-lt"/>
              <a:buAutoNum type="arabicPeriod"/>
            </a:pPr>
            <a:r>
              <a:rPr lang="id-ID" dirty="0"/>
              <a:t>Petugas drop off zona 3 B1 Tower Royal dan Queen</a:t>
            </a:r>
            <a:endParaRPr lang="en-US" dirty="0"/>
          </a:p>
          <a:p>
            <a:pPr marL="342900" lvl="0" indent="-342900">
              <a:buFont typeface="+mj-lt"/>
              <a:buAutoNum type="arabicPeriod"/>
            </a:pPr>
            <a:r>
              <a:rPr lang="id-ID" dirty="0"/>
              <a:t>Petugas drop off zona 4 B1 Tower King dan Hamilton</a:t>
            </a:r>
            <a:endParaRPr lang="en-US" dirty="0"/>
          </a:p>
          <a:p>
            <a:r>
              <a:rPr lang="id-ID" b="1" dirty="0"/>
              <a:t>X.     Team Konsumsi</a:t>
            </a:r>
            <a:endParaRPr lang="en-US" dirty="0"/>
          </a:p>
          <a:p>
            <a:pPr marL="342900" lvl="0" indent="-342900">
              <a:buFont typeface="+mj-lt"/>
              <a:buAutoNum type="arabicPeriod"/>
            </a:pPr>
            <a:r>
              <a:rPr lang="id-ID" dirty="0"/>
              <a:t>Petugas HK Indoor dan Outdoor ( yang ditunjuk )</a:t>
            </a:r>
            <a:endParaRPr lang="en-US" dirty="0"/>
          </a:p>
          <a:p>
            <a:pPr marL="342900" lvl="0" indent="-342900">
              <a:buFont typeface="+mj-lt"/>
              <a:buAutoNum type="arabicPeriod"/>
            </a:pPr>
            <a:r>
              <a:rPr lang="id-ID" dirty="0"/>
              <a:t>Sekretaris Property Manager</a:t>
            </a:r>
            <a:endParaRPr lang="en-US" dirty="0"/>
          </a:p>
          <a:p>
            <a:pPr marL="342900" lvl="0" indent="-342900">
              <a:buFont typeface="+mj-lt"/>
              <a:buAutoNum type="arabicPeriod"/>
            </a:pPr>
            <a:r>
              <a:rPr lang="id-ID" dirty="0"/>
              <a:t>Staff Administrasi General Affair dan Engenering  Dibantu TR</a:t>
            </a:r>
            <a:endParaRPr lang="en-US" dirty="0"/>
          </a:p>
          <a:p>
            <a:pPr marL="342900" lvl="0" indent="-342900">
              <a:buFont typeface="+mj-lt"/>
              <a:buAutoNum type="arabicPeriod"/>
            </a:pPr>
            <a:r>
              <a:rPr lang="id-ID" dirty="0"/>
              <a:t>Senior </a:t>
            </a:r>
            <a:r>
              <a:rPr lang="id-ID" dirty="0" smtClean="0"/>
              <a:t>Housekeeing</a:t>
            </a:r>
            <a:endParaRPr lang="en-US" dirty="0" smtClean="0"/>
          </a:p>
          <a:p>
            <a:r>
              <a:rPr lang="id-ID" b="1" dirty="0"/>
              <a:t>XI.     Team Penghubung ( Concierge )</a:t>
            </a:r>
            <a:endParaRPr lang="en-US" dirty="0"/>
          </a:p>
          <a:p>
            <a:pPr marL="342900" lvl="0" indent="-342900">
              <a:buFont typeface="+mj-lt"/>
              <a:buAutoNum type="arabicPeriod"/>
            </a:pPr>
            <a:r>
              <a:rPr lang="id-ID" dirty="0"/>
              <a:t>Menghubungi Instansi terkait Polisi/Koramil.Pemadam  Kebakaran dan Rumah Sakit terdekat</a:t>
            </a:r>
            <a:endParaRPr lang="en-US" dirty="0"/>
          </a:p>
          <a:p>
            <a:r>
              <a:rPr lang="id-ID" b="1" dirty="0"/>
              <a:t>XII.     Team Tehnik</a:t>
            </a:r>
            <a:endParaRPr lang="en-US" dirty="0"/>
          </a:p>
          <a:p>
            <a:pPr marL="342900" lvl="0" indent="-342900">
              <a:buFont typeface="+mj-lt"/>
              <a:buAutoNum type="arabicPeriod"/>
            </a:pPr>
            <a:r>
              <a:rPr lang="id-ID" dirty="0"/>
              <a:t>Supervisor Listrik</a:t>
            </a:r>
            <a:endParaRPr lang="en-US" dirty="0"/>
          </a:p>
          <a:p>
            <a:pPr marL="342900" lvl="0" indent="-342900">
              <a:buFont typeface="+mj-lt"/>
              <a:buAutoNum type="arabicPeriod"/>
            </a:pPr>
            <a:r>
              <a:rPr lang="id-ID" dirty="0"/>
              <a:t>Supervisor AC / Mekanik</a:t>
            </a:r>
            <a:endParaRPr lang="en-US" dirty="0"/>
          </a:p>
          <a:p>
            <a:pPr marL="342900" lvl="0" indent="-342900">
              <a:buFont typeface="+mj-lt"/>
              <a:buAutoNum type="arabicPeriod"/>
            </a:pPr>
            <a:r>
              <a:rPr lang="id-ID" dirty="0"/>
              <a:t>Supervisor </a:t>
            </a:r>
            <a:r>
              <a:rPr lang="id-ID" dirty="0" smtClean="0"/>
              <a:t>Civil</a:t>
            </a:r>
            <a:endParaRPr lang="en-US" dirty="0"/>
          </a:p>
        </p:txBody>
      </p:sp>
    </p:spTree>
    <p:extLst>
      <p:ext uri="{BB962C8B-B14F-4D97-AF65-F5344CB8AC3E}">
        <p14:creationId xmlns:p14="http://schemas.microsoft.com/office/powerpoint/2010/main" val="9813867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0629" y="58847"/>
            <a:ext cx="11922826" cy="5801588"/>
          </a:xfrm>
          <a:prstGeom prst="rect">
            <a:avLst/>
          </a:prstGeom>
        </p:spPr>
        <p:txBody>
          <a:bodyPr wrap="square">
            <a:spAutoFit/>
          </a:bodyPr>
          <a:lstStyle/>
          <a:p>
            <a:r>
              <a:rPr lang="id-ID" b="1" dirty="0"/>
              <a:t>XIII.     Team Cek Gedung ( jika terjadi Gempa )</a:t>
            </a:r>
            <a:endParaRPr lang="en-US" sz="1100" dirty="0"/>
          </a:p>
          <a:p>
            <a:pPr marL="342900" lvl="0" indent="-342900">
              <a:buFont typeface="+mj-lt"/>
              <a:buAutoNum type="arabicPeriod"/>
            </a:pPr>
            <a:r>
              <a:rPr lang="id-ID" dirty="0"/>
              <a:t>Area Kantor    (oleh petugas Security,Engenering )</a:t>
            </a:r>
            <a:endParaRPr lang="en-US" sz="1100" dirty="0"/>
          </a:p>
          <a:p>
            <a:pPr marL="800100" lvl="1" indent="-342900">
              <a:buFont typeface="+mj-lt"/>
              <a:buAutoNum type="alphaLcPeriod"/>
            </a:pPr>
            <a:r>
              <a:rPr lang="id-ID" dirty="0"/>
              <a:t>Lantai Ground Floor s/d Lantai 29 Tower Royal</a:t>
            </a:r>
            <a:endParaRPr lang="en-US" sz="1100" dirty="0"/>
          </a:p>
          <a:p>
            <a:pPr marL="800100" lvl="1" indent="-342900">
              <a:buFont typeface="+mj-lt"/>
              <a:buAutoNum type="alphaLcPeriod"/>
            </a:pPr>
            <a:r>
              <a:rPr lang="id-ID" dirty="0"/>
              <a:t>Lantai Ground Floor s/d Lantai 29 Tower Queen</a:t>
            </a:r>
            <a:endParaRPr lang="en-US" sz="1100" dirty="0"/>
          </a:p>
          <a:p>
            <a:pPr marL="800100" lvl="1" indent="-342900">
              <a:buFont typeface="+mj-lt"/>
              <a:buAutoNum type="alphaLcPeriod"/>
            </a:pPr>
            <a:r>
              <a:rPr lang="id-ID" dirty="0"/>
              <a:t>Lantai Ground Floor s/d Lantai 29 Tower king</a:t>
            </a:r>
            <a:endParaRPr lang="en-US" sz="1100" dirty="0"/>
          </a:p>
          <a:p>
            <a:pPr marL="800100" lvl="1" indent="-342900">
              <a:buFont typeface="+mj-lt"/>
              <a:buAutoNum type="alphaLcPeriod"/>
            </a:pPr>
            <a:r>
              <a:rPr lang="id-ID" dirty="0"/>
              <a:t>Lantai Ground Floor s/d Lantai 29 Tower Hamilton</a:t>
            </a:r>
            <a:endParaRPr lang="en-US" sz="1100" dirty="0"/>
          </a:p>
          <a:p>
            <a:pPr marL="800100" lvl="1" indent="-342900">
              <a:buFont typeface="+mj-lt"/>
              <a:buAutoNum type="alphaLcPeriod"/>
            </a:pPr>
            <a:r>
              <a:rPr lang="id-ID" dirty="0"/>
              <a:t>Lantai Ground Floor s/d B 1 – B4</a:t>
            </a:r>
            <a:endParaRPr lang="en-US" sz="1100" dirty="0"/>
          </a:p>
          <a:p>
            <a:pPr marL="342900" lvl="0" indent="-342900">
              <a:buFont typeface="+mj-lt"/>
              <a:buAutoNum type="arabicPeriod"/>
            </a:pPr>
            <a:r>
              <a:rPr lang="id-ID" dirty="0"/>
              <a:t>Struktur Gedung</a:t>
            </a:r>
            <a:endParaRPr lang="en-US" sz="1100" dirty="0"/>
          </a:p>
          <a:p>
            <a:pPr marL="342900" indent="-342900">
              <a:buFont typeface="+mj-lt"/>
              <a:buAutoNum type="alphaLcPeriod"/>
            </a:pPr>
            <a:r>
              <a:rPr lang="id-ID" dirty="0" smtClean="0"/>
              <a:t>   </a:t>
            </a:r>
            <a:r>
              <a:rPr lang="id-ID" dirty="0"/>
              <a:t>Tower Royal        :  Petugas shift Engenering</a:t>
            </a:r>
            <a:endParaRPr lang="en-US" sz="1100" dirty="0"/>
          </a:p>
          <a:p>
            <a:pPr marL="342900" indent="-342900">
              <a:buFont typeface="+mj-lt"/>
              <a:buAutoNum type="alphaLcPeriod"/>
            </a:pPr>
            <a:r>
              <a:rPr lang="id-ID" dirty="0" smtClean="0"/>
              <a:t>   </a:t>
            </a:r>
            <a:r>
              <a:rPr lang="id-ID" dirty="0"/>
              <a:t>Tower Queen      :  Petugas Sipil </a:t>
            </a:r>
            <a:r>
              <a:rPr lang="id-ID" dirty="0" smtClean="0"/>
              <a:t>Engenering</a:t>
            </a:r>
            <a:endParaRPr lang="en-US" sz="1100" dirty="0"/>
          </a:p>
          <a:p>
            <a:pPr marL="342900" indent="-342900">
              <a:buFont typeface="+mj-lt"/>
              <a:buAutoNum type="alphaLcPeriod"/>
            </a:pPr>
            <a:r>
              <a:rPr lang="id-ID" dirty="0" smtClean="0"/>
              <a:t>   </a:t>
            </a:r>
            <a:r>
              <a:rPr lang="id-ID" dirty="0"/>
              <a:t>Tower King           :  Petugas AC</a:t>
            </a:r>
            <a:endParaRPr lang="en-US" sz="1100" dirty="0"/>
          </a:p>
          <a:p>
            <a:pPr marL="342900" indent="-342900">
              <a:buFont typeface="+mj-lt"/>
              <a:buAutoNum type="alphaLcPeriod"/>
            </a:pPr>
            <a:r>
              <a:rPr lang="id-ID" dirty="0" smtClean="0"/>
              <a:t>   </a:t>
            </a:r>
            <a:r>
              <a:rPr lang="id-ID" dirty="0"/>
              <a:t>Tower Hamilton  :  Petugas Mekanik / Securit</a:t>
            </a:r>
            <a:r>
              <a:rPr lang="en-US" dirty="0"/>
              <a:t>y</a:t>
            </a:r>
            <a:endParaRPr lang="en-US" sz="1100" dirty="0"/>
          </a:p>
          <a:p>
            <a:pPr algn="ctr"/>
            <a:endParaRPr lang="en-US" b="1" u="sng" dirty="0" smtClean="0"/>
          </a:p>
          <a:p>
            <a:pPr algn="ctr"/>
            <a:r>
              <a:rPr lang="id-ID" b="1" u="sng" dirty="0" smtClean="0"/>
              <a:t>TUGAS </a:t>
            </a:r>
            <a:r>
              <a:rPr lang="id-ID" b="1" u="sng" dirty="0"/>
              <a:t>DAN TANGGUNG JAWA</a:t>
            </a:r>
            <a:r>
              <a:rPr lang="en-US" b="1" u="sng" dirty="0"/>
              <a:t>B</a:t>
            </a:r>
            <a:endParaRPr lang="en-US" sz="1000" dirty="0"/>
          </a:p>
          <a:p>
            <a:pPr marL="400050" lvl="0" indent="-400050">
              <a:buFont typeface="+mj-lt"/>
              <a:buAutoNum type="romanUcPeriod"/>
            </a:pPr>
            <a:r>
              <a:rPr lang="id-ID" b="1" dirty="0"/>
              <a:t>Komando darurat </a:t>
            </a:r>
            <a:endParaRPr lang="en-US" sz="1100" dirty="0"/>
          </a:p>
          <a:p>
            <a:pPr marL="342900" lvl="0" indent="-342900">
              <a:buFont typeface="+mj-lt"/>
              <a:buAutoNum type="arabicPeriod"/>
            </a:pPr>
            <a:r>
              <a:rPr lang="id-ID" dirty="0"/>
              <a:t> Memerintahkan Chief Security untuk general alarm dan </a:t>
            </a:r>
            <a:r>
              <a:rPr lang="en-US" dirty="0"/>
              <a:t>  </a:t>
            </a:r>
            <a:r>
              <a:rPr lang="id-ID" dirty="0"/>
              <a:t>melakukan evakuasi</a:t>
            </a:r>
            <a:endParaRPr lang="en-US" sz="1100" dirty="0"/>
          </a:p>
          <a:p>
            <a:pPr marL="342900" lvl="0" indent="-342900">
              <a:buFont typeface="+mj-lt"/>
              <a:buAutoNum type="arabicPeriod"/>
            </a:pPr>
            <a:r>
              <a:rPr lang="id-ID" dirty="0"/>
              <a:t>Memerintahkan Head Deartement untuk membentuk Pos</a:t>
            </a:r>
            <a:r>
              <a:rPr lang="en-US" dirty="0"/>
              <a:t>t</a:t>
            </a:r>
            <a:r>
              <a:rPr lang="id-ID" dirty="0"/>
              <a:t> Komando Darurat di Concierge  dan droop  Off </a:t>
            </a:r>
            <a:endParaRPr lang="en-US" sz="1100" dirty="0"/>
          </a:p>
          <a:p>
            <a:pPr marL="342900" lvl="0" indent="-342900">
              <a:buFont typeface="+mj-lt"/>
              <a:buAutoNum type="arabicPeriod"/>
            </a:pPr>
            <a:r>
              <a:rPr lang="id-ID" dirty="0"/>
              <a:t>Membantu dan memantau pelaksanaan evakuasi Tower Royal, Queen, king dan Hamilton</a:t>
            </a:r>
            <a:endParaRPr lang="en-US" sz="1100" dirty="0"/>
          </a:p>
          <a:p>
            <a:pPr marL="342900" lvl="0" indent="-342900">
              <a:buFont typeface="+mj-lt"/>
              <a:buAutoNum type="arabicPeriod"/>
            </a:pPr>
            <a:r>
              <a:rPr lang="id-ID" dirty="0"/>
              <a:t> Memutuskan gedung telah dinyatakan aman/berdasarkan laporan Wakil Komando Darurat</a:t>
            </a:r>
            <a:endParaRPr lang="en-US" sz="1100" dirty="0"/>
          </a:p>
          <a:p>
            <a:pPr marL="342900" lvl="0" indent="-342900">
              <a:buFont typeface="+mj-lt"/>
              <a:buAutoNum type="arabicPeriod"/>
            </a:pPr>
            <a:r>
              <a:rPr lang="id-ID" dirty="0"/>
              <a:t>Tenant di himbau kembali ke unit masing-masing setelah di pastikan gedung dalam kondisi </a:t>
            </a:r>
            <a:r>
              <a:rPr lang="id-ID" dirty="0" smtClean="0"/>
              <a:t>aman</a:t>
            </a:r>
            <a:endParaRPr lang="en-US" dirty="0" smtClean="0"/>
          </a:p>
          <a:p>
            <a:pPr lvl="0"/>
            <a:endParaRPr lang="en-US" sz="1100" dirty="0"/>
          </a:p>
        </p:txBody>
      </p:sp>
    </p:spTree>
    <p:extLst>
      <p:ext uri="{BB962C8B-B14F-4D97-AF65-F5344CB8AC3E}">
        <p14:creationId xmlns:p14="http://schemas.microsoft.com/office/powerpoint/2010/main" val="22379254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885</TotalTime>
  <Words>2047</Words>
  <Application>Microsoft Office PowerPoint</Application>
  <PresentationFormat>Custom</PresentationFormat>
  <Paragraphs>514</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      PROSEDUR EVAKUASI KEADAAN DARURAT KEBAKARAN, GEMPABUMI, ANCAMAN BOM,BANJIR      </vt:lpstr>
      <vt:lpstr> STRUKTUR ORGANISASI KEADAAN DARURAT KEBAKARAN, GEMPA BUMI, ANCAMAN BOM,BANJIR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TEAM  EVAKUASI KEADAAN DARURAT 1PARK AVENUE</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Novita Dewi</dc:creator>
  <cp:lastModifiedBy>USER</cp:lastModifiedBy>
  <cp:revision>102</cp:revision>
  <cp:lastPrinted>2018-04-18T05:24:37Z</cp:lastPrinted>
  <dcterms:created xsi:type="dcterms:W3CDTF">2016-10-18T02:37:38Z</dcterms:created>
  <dcterms:modified xsi:type="dcterms:W3CDTF">2018-05-08T10:54:55Z</dcterms:modified>
</cp:coreProperties>
</file>